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85" r:id="rId2"/>
    <p:sldId id="265" r:id="rId3"/>
    <p:sldId id="261" r:id="rId4"/>
    <p:sldId id="268" r:id="rId5"/>
    <p:sldId id="484" r:id="rId6"/>
  </p:sldIdLst>
  <p:sldSz cx="9144000" cy="6858000" type="screen4x3"/>
  <p:notesSz cx="6799263" cy="99298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66"/>
    <a:srgbClr val="D6E5F1"/>
    <a:srgbClr val="92D050"/>
    <a:srgbClr val="FF00FF"/>
    <a:srgbClr val="FF0000"/>
    <a:srgbClr val="829B03"/>
    <a:srgbClr val="9D017F"/>
    <a:srgbClr val="039B5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61395" autoAdjust="0"/>
  </p:normalViewPr>
  <p:slideViewPr>
    <p:cSldViewPr>
      <p:cViewPr varScale="1">
        <p:scale>
          <a:sx n="78" d="100"/>
          <a:sy n="78" d="100"/>
        </p:scale>
        <p:origin x="278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AF41AA0-D31B-4309-A704-6F6C82BF9ACA}" type="datetimeFigureOut">
              <a:rPr lang="fi-FI"/>
              <a:pPr>
                <a:defRPr/>
              </a:pPr>
              <a:t>24.1.2023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1E871A7-6FD1-4DB0-85A3-5E0C66F24A7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3072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2CEC48-27C3-4AE5-A8D8-1AEF56340FED}" type="datetimeFigureOut">
              <a:rPr lang="fi-FI"/>
              <a:pPr>
                <a:defRPr/>
              </a:pPr>
              <a:t>24.1.2023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5DCB23-5B06-4671-8C2B-83B4DCA6C6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9279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36F0AA-98CE-4DE5-9E4C-71538E291DF9}" type="slidenum">
              <a:rPr lang="fi-FI" smtClean="0"/>
              <a:pPr>
                <a:defRPr/>
              </a:pPr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613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fi-FI" dirty="0">
              <a:sym typeface="Wingdings" panose="05000000000000000000" pitchFamily="2" charset="2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6F0AA-98CE-4DE5-9E4C-71538E291DF9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803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36F0AA-98CE-4DE5-9E4C-71538E291DF9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7700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36F0AA-98CE-4DE5-9E4C-71538E291DF9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300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6E1F83-42C0-4F0F-9FF4-C8BC0AB87FF3}" type="slidenum">
              <a:rPr lang="fi-FI" altLang="fi-FI" smtClean="0"/>
              <a:pPr eaLnBrk="1" hangingPunct="1">
                <a:spcBef>
                  <a:spcPct val="0"/>
                </a:spcBef>
              </a:pPr>
              <a:t>5</a:t>
            </a:fld>
            <a:endParaRPr lang="fi-FI" altLang="fi-FI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1B2C8-3E78-4752-858F-7E9B115A1C00}" type="datetime1">
              <a:rPr lang="fi-FI"/>
              <a:pPr>
                <a:defRPr/>
              </a:pPr>
              <a:t>24.1.2023</a:t>
            </a:fld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092C-E4BB-4CD5-8D34-CA43E961DEC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872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austa_kans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755650" y="6242050"/>
            <a:ext cx="5111750" cy="454025"/>
          </a:xfrm>
          <a:prstGeom prst="rect">
            <a:avLst/>
          </a:prstGeom>
        </p:spPr>
        <p:txBody>
          <a:bodyPr anchor="b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i-FI" dirty="0"/>
              <a:t>Nimi</a:t>
            </a:r>
          </a:p>
          <a:p>
            <a:pPr>
              <a:defRPr/>
            </a:pPr>
            <a:r>
              <a:rPr lang="fi-FI" dirty="0"/>
              <a:t>Työ</a:t>
            </a:r>
          </a:p>
          <a:p>
            <a:pPr>
              <a:defRPr/>
            </a:pPr>
            <a:r>
              <a:rPr lang="fi-FI" dirty="0"/>
              <a:t>Osasto</a:t>
            </a:r>
            <a:endParaRPr lang="fi-FI" dirty="0">
              <a:latin typeface="+mn-lt"/>
              <a:cs typeface="+mn-cs"/>
            </a:endParaRPr>
          </a:p>
        </p:txBody>
      </p:sp>
      <p:pic>
        <p:nvPicPr>
          <p:cNvPr id="6" name="Picture 9" descr="tausta_kans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860" y="1958975"/>
            <a:ext cx="6984776" cy="1470025"/>
          </a:xfrm>
        </p:spPr>
        <p:txBody>
          <a:bodyPr anchor="b">
            <a:normAutofit/>
          </a:bodyPr>
          <a:lstStyle>
            <a:lvl1pPr algn="ctr">
              <a:defRPr sz="34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860" y="3598168"/>
            <a:ext cx="6984776" cy="91095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F76B-1176-46B5-B4FD-9927111B2094}" type="datetime1">
              <a:rPr lang="fi-FI"/>
              <a:pPr>
                <a:defRPr/>
              </a:pPr>
              <a:t>24.1.2023</a:t>
            </a:fld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27D1-51A5-4A47-9901-67B4985802B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550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tausta_kans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755650" y="6242050"/>
            <a:ext cx="5111750" cy="454025"/>
          </a:xfrm>
          <a:prstGeom prst="rect">
            <a:avLst/>
          </a:prstGeom>
        </p:spPr>
        <p:txBody>
          <a:bodyPr anchor="b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i-FI" dirty="0"/>
              <a:t>Nimi</a:t>
            </a:r>
          </a:p>
          <a:p>
            <a:pPr>
              <a:defRPr/>
            </a:pPr>
            <a:r>
              <a:rPr lang="fi-FI" dirty="0"/>
              <a:t>Työ</a:t>
            </a:r>
          </a:p>
          <a:p>
            <a:pPr>
              <a:defRPr/>
            </a:pPr>
            <a:r>
              <a:rPr lang="fi-FI" dirty="0"/>
              <a:t>Osasto</a:t>
            </a:r>
            <a:endParaRPr lang="fi-FI" dirty="0">
              <a:latin typeface="+mn-lt"/>
              <a:cs typeface="+mn-cs"/>
            </a:endParaRPr>
          </a:p>
        </p:txBody>
      </p:sp>
      <p:pic>
        <p:nvPicPr>
          <p:cNvPr id="6" name="Picture 9" descr="tausta_kans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860" y="836712"/>
            <a:ext cx="6984776" cy="1470025"/>
          </a:xfrm>
        </p:spPr>
        <p:txBody>
          <a:bodyPr anchor="b">
            <a:normAutofit/>
          </a:bodyPr>
          <a:lstStyle>
            <a:lvl1pPr algn="ctr">
              <a:defRPr sz="34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2492896"/>
            <a:ext cx="9144000" cy="332271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3C16C-04AF-4E63-93D9-7F5DC9142FDB}" type="datetime1">
              <a:rPr lang="fi-FI"/>
              <a:pPr>
                <a:defRPr/>
              </a:pPr>
              <a:t>24.1.2023</a:t>
            </a:fld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DFDBB-64F6-455A-8E42-2388EF8BC5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tausta_kans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03350" y="274638"/>
            <a:ext cx="7283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Muokkaa perustyyl. napsautt.</a:t>
            </a:r>
            <a:endParaRPr lang="fi-FI" altLang="fi-FI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03350" y="1600200"/>
            <a:ext cx="72834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Muokkaa tekstin perustyylejä napsauttamalla</a:t>
            </a:r>
          </a:p>
          <a:p>
            <a:pPr lvl="1"/>
            <a:r>
              <a:rPr lang="en-US" altLang="fi-FI"/>
              <a:t>toinen taso</a:t>
            </a:r>
          </a:p>
          <a:p>
            <a:pPr lvl="2"/>
            <a:r>
              <a:rPr lang="en-US" altLang="fi-FI"/>
              <a:t>kolmas taso</a:t>
            </a:r>
          </a:p>
          <a:p>
            <a:pPr lvl="3"/>
            <a:r>
              <a:rPr lang="en-US" altLang="fi-FI"/>
              <a:t>neljäs taso</a:t>
            </a:r>
          </a:p>
          <a:p>
            <a:pPr lvl="4"/>
            <a:r>
              <a:rPr lang="en-US" altLang="fi-FI"/>
              <a:t>viides taso</a:t>
            </a:r>
            <a:endParaRPr lang="fi-FI" alt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0" y="6396038"/>
            <a:ext cx="78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5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F032D3-2239-4A4F-ABEC-615989AD7182}" type="datetime1">
              <a:rPr lang="fi-FI"/>
              <a:pPr>
                <a:defRPr/>
              </a:pPr>
              <a:t>24.1.2023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0038" y="6396038"/>
            <a:ext cx="369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5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3801B2-01A3-4749-8B6B-ADA9D289BE5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9" name="Footer Placeholder 4"/>
          <p:cNvSpPr txBox="1">
            <a:spLocks/>
          </p:cNvSpPr>
          <p:nvPr/>
        </p:nvSpPr>
        <p:spPr>
          <a:xfrm>
            <a:off x="755650" y="6242050"/>
            <a:ext cx="5111750" cy="454025"/>
          </a:xfrm>
          <a:prstGeom prst="rect">
            <a:avLst/>
          </a:prstGeom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i-FI" altLang="fi-FI" sz="700" b="1" dirty="0"/>
              <a:t>Lentotoiminta ja ilmatilanhallintasektori</a:t>
            </a:r>
          </a:p>
          <a:p>
            <a:pPr eaLnBrk="1" hangingPunct="1">
              <a:defRPr/>
            </a:pPr>
            <a:r>
              <a:rPr lang="fi-FI" altLang="fi-FI" sz="700" b="1" dirty="0"/>
              <a:t>ILMAVEOPOS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F0891112-185E-4BAE-B51A-D5B3D4811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370" y="0"/>
            <a:ext cx="9175370" cy="609329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A0532DF-713E-4FD5-AE65-D347C0F9E34D}" type="datetime1">
              <a:rPr lang="fi-FI" smtClean="0"/>
              <a:pPr>
                <a:defRPr/>
              </a:pPr>
              <a:t>24.1.2023</a:t>
            </a:fld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33D292-F2F2-4AD1-81F4-9D6A047BE60F}" type="slidenum">
              <a:rPr lang="fi-FI" smtClean="0"/>
              <a:pPr>
                <a:defRPr/>
              </a:pPr>
              <a:t>1</a:t>
            </a:fld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4139952" y="955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accent2">
                    <a:lumMod val="75000"/>
                  </a:schemeClr>
                </a:solidFill>
              </a:rPr>
              <a:t>Ilmavoimat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21F73253-0B34-436A-91E8-485F2004D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6854"/>
            <a:ext cx="9144000" cy="280784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Päivittäinen lentotoiminta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9220B3-6EBB-498C-97D4-937BA2D8E392}" type="datetime1">
              <a:rPr lang="fi-FI" smtClean="0"/>
              <a:pPr>
                <a:defRPr/>
              </a:pPr>
              <a:t>24.1.2023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59BE89-D830-4291-B939-DE0D5A9F34AC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>
            <a:off x="582224" y="1276216"/>
            <a:ext cx="810457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Kuljetuksia</a:t>
            </a:r>
            <a:r>
              <a:rPr lang="fi-FI" sz="2000" dirty="0"/>
              <a:t>, harjoitustoimintaa tukikohtien lähialueella, koulutustoimintaa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900" dirty="0"/>
          </a:p>
          <a:p>
            <a:r>
              <a:rPr lang="fi-FI" sz="2000" dirty="0"/>
              <a:t>Toiminta vaatii ilmatilaa, jonka joustavaan käyttöön PV on sitoutunut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KV-toiminta lisääntymässä päivittäisellä tasolla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Uuden kaluston vaatimukset ilmatilalle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/>
              <a:t>TRA:n</a:t>
            </a:r>
            <a:r>
              <a:rPr lang="fi-FI" sz="2000" dirty="0"/>
              <a:t> läpäisyt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Suomenlahden liikenne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122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C4A71008-32EB-43E5-A402-1D145DCEC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3276"/>
            <a:ext cx="9144000" cy="2269166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83450" cy="1143000"/>
          </a:xfrm>
        </p:spPr>
        <p:txBody>
          <a:bodyPr/>
          <a:lstStyle/>
          <a:p>
            <a:pPr eaLnBrk="1" hangingPunct="1"/>
            <a:r>
              <a:rPr lang="fi-FI" altLang="fi-FI" dirty="0"/>
              <a:t>Miehittämätön ilmailu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259632" y="1268760"/>
            <a:ext cx="7283450" cy="5040560"/>
          </a:xfrm>
        </p:spPr>
        <p:txBody>
          <a:bodyPr/>
          <a:lstStyle/>
          <a:p>
            <a:pPr marL="0" indent="0" eaLnBrk="1" hangingPunct="1">
              <a:buNone/>
            </a:pPr>
            <a:endParaRPr lang="fi-FI" altLang="fi-FI" i="1" dirty="0"/>
          </a:p>
          <a:p>
            <a:endParaRPr lang="fi-FI" altLang="fi-FI" dirty="0"/>
          </a:p>
          <a:p>
            <a:pPr eaLnBrk="1" hangingPunct="1"/>
            <a:endParaRPr lang="fi-FI" alt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DA92639-6A62-4572-BCF6-7476E29746D6}" type="datetime1">
              <a:rPr lang="fi-FI"/>
              <a:pPr>
                <a:defRPr/>
              </a:pPr>
              <a:t>24.1.2023</a:t>
            </a:fld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EE0C4C-B095-4CFA-9C39-0FA06DC54C5E}" type="slidenum">
              <a:rPr lang="fi-FI"/>
              <a:pPr>
                <a:defRPr/>
              </a:pPr>
              <a:t>3</a:t>
            </a:fld>
            <a:endParaRPr lang="fi-FI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30275" y="1177481"/>
            <a:ext cx="728345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altLang="fi-FI" sz="2000" dirty="0"/>
              <a:t>Tämän hetkinen kalusto pientä, matalalla, suljetussa ilmatilassa toimivaa</a:t>
            </a:r>
          </a:p>
          <a:p>
            <a:pPr lvl="1"/>
            <a:r>
              <a:rPr lang="fi-FI" altLang="fi-FI" sz="2000" dirty="0"/>
              <a:t>Myös operatiivista toimintaa</a:t>
            </a:r>
          </a:p>
          <a:p>
            <a:r>
              <a:rPr lang="fi-FI" altLang="fi-FI" sz="2000" dirty="0"/>
              <a:t>Kaikilla KV-toimijoilla mukanaan ilmakomponentti</a:t>
            </a:r>
          </a:p>
          <a:p>
            <a:r>
              <a:rPr lang="fi-FI" altLang="fi-FI" sz="2000" dirty="0"/>
              <a:t>Tulevaisuudessa toiminta lisääntymässä selvästi </a:t>
            </a:r>
          </a:p>
          <a:p>
            <a:pPr lvl="1"/>
            <a:r>
              <a:rPr lang="fi-FI" altLang="fi-FI" sz="2000" dirty="0"/>
              <a:t>Määrät kasvavat merkittävästi</a:t>
            </a:r>
          </a:p>
          <a:p>
            <a:pPr lvl="1"/>
            <a:r>
              <a:rPr lang="fi-FI" altLang="fi-FI" sz="2000" dirty="0"/>
              <a:t>Toiminta siirtyy muun ilmaliikenteen sekaan</a:t>
            </a:r>
          </a:p>
          <a:p>
            <a:pPr lvl="1"/>
            <a:r>
              <a:rPr lang="fi-FI" altLang="fi-FI" sz="2000" dirty="0"/>
              <a:t>Tilannekuva korostuu</a:t>
            </a:r>
          </a:p>
          <a:p>
            <a:pPr lvl="1"/>
            <a:r>
              <a:rPr lang="fi-FI" altLang="fi-FI" sz="2000" dirty="0"/>
              <a:t>Laitteiden koko ja suorituskyky kasvaa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5616" y="131391"/>
            <a:ext cx="7283450" cy="762000"/>
          </a:xfrm>
        </p:spPr>
        <p:txBody>
          <a:bodyPr/>
          <a:lstStyle/>
          <a:p>
            <a:r>
              <a:rPr lang="fi-FI" dirty="0"/>
              <a:t>NATO ja nykyinen poliittinen tilanne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FDE68FDC-3DAE-4666-AFFC-9D525CBCC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676503"/>
            <a:ext cx="9144000" cy="2181497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9220B3-6EBB-498C-97D4-937BA2D8E392}" type="datetime1">
              <a:rPr lang="fi-FI" smtClean="0"/>
              <a:pPr>
                <a:defRPr/>
              </a:pPr>
              <a:t>24.1.2023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59BE89-D830-4291-B939-DE0D5A9F34AC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7B37DB0-B684-45D9-ACD1-C2F919730228}"/>
              </a:ext>
            </a:extLst>
          </p:cNvPr>
          <p:cNvSpPr txBox="1"/>
          <p:nvPr/>
        </p:nvSpPr>
        <p:spPr>
          <a:xfrm>
            <a:off x="683568" y="1124744"/>
            <a:ext cx="669674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Voimakkaasti lisääntyvä KV-toiminta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Lisää ulkomaisia toimijoita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Itsenäisiä ulkomaisia toimijoita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Baltian ilmapuolustus?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Ulkomaiset operatiiviset toimijat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/>
              <a:t>Ilma-alukset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 err="1"/>
              <a:t>TSTJ:t</a:t>
            </a:r>
            <a:endParaRPr lang="fi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Toiminnan tempo nykyisessä tilanteessa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02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433AF6-29BB-413A-B0AE-8C80EF07AC73}" type="slidenum">
              <a:rPr lang="fi-FI"/>
              <a:pPr>
                <a:defRPr/>
              </a:pPr>
              <a:t>5</a:t>
            </a:fld>
            <a:endParaRPr lang="fi-FI"/>
          </a:p>
        </p:txBody>
      </p:sp>
      <p:pic>
        <p:nvPicPr>
          <p:cNvPr id="33795" name="Picture 2" descr="loppukuva kop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716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3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628775"/>
          </a:xfrm>
        </p:spPr>
        <p:txBody>
          <a:bodyPr/>
          <a:lstStyle/>
          <a:p>
            <a:r>
              <a:rPr lang="fi-FI" altLang="fi-FI" sz="4800"/>
              <a:t>Kysymyksiä?</a:t>
            </a:r>
          </a:p>
        </p:txBody>
      </p:sp>
      <p:sp>
        <p:nvSpPr>
          <p:cNvPr id="33797" name="Rectangle 4"/>
          <p:cNvSpPr>
            <a:spLocks noGrp="1"/>
          </p:cNvSpPr>
          <p:nvPr>
            <p:ph type="body" idx="1"/>
          </p:nvPr>
        </p:nvSpPr>
        <p:spPr>
          <a:xfrm>
            <a:off x="-973138" y="260350"/>
            <a:ext cx="11088688" cy="10080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fi-FI" altLang="fi-FI" sz="1700" b="1"/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fi-FI" altLang="fi-FI" sz="2000" b="1"/>
              <a:t>	</a:t>
            </a:r>
            <a:endParaRPr lang="fi-FI" altLang="fi-FI" sz="1700"/>
          </a:p>
        </p:txBody>
      </p:sp>
    </p:spTree>
    <p:extLst>
      <p:ext uri="{BB962C8B-B14F-4D97-AF65-F5344CB8AC3E}">
        <p14:creationId xmlns:p14="http://schemas.microsoft.com/office/powerpoint/2010/main" val="7642251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Ilmavoimat suunnittelumalli HN_kuvalla">
  <a:themeElements>
    <a:clrScheme name="PV-ILMAVOIMAT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1499C"/>
      </a:accent1>
      <a:accent2>
        <a:srgbClr val="016ADD"/>
      </a:accent2>
      <a:accent3>
        <a:srgbClr val="ABC9E3"/>
      </a:accent3>
      <a:accent4>
        <a:srgbClr val="D6E5F1"/>
      </a:accent4>
      <a:accent5>
        <a:srgbClr val="4D4D4D"/>
      </a:accent5>
      <a:accent6>
        <a:srgbClr val="ACACAC"/>
      </a:accent6>
      <a:hlink>
        <a:srgbClr val="FFFFFF"/>
      </a:hlink>
      <a:folHlink>
        <a:srgbClr val="FFFFFF"/>
      </a:folHlink>
    </a:clrScheme>
    <a:fontScheme name="P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Ilmavoimat suunnittelumalli HN_kuvalla</Template>
  <TotalTime>2170</TotalTime>
  <Words>113</Words>
  <Application>Microsoft Office PowerPoint</Application>
  <PresentationFormat>On-screen Show (4:3)</PresentationFormat>
  <Paragraphs>45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Ilmavoimat suunnittelumalli HN_kuvalla</vt:lpstr>
      <vt:lpstr>PowerPoint Presentation</vt:lpstr>
      <vt:lpstr>Päivittäinen lentotoiminta</vt:lpstr>
      <vt:lpstr>Miehittämätön ilmailu</vt:lpstr>
      <vt:lpstr>NATO ja nykyinen poliittinen tilanne</vt:lpstr>
      <vt:lpstr>Kysymyksiä?</vt:lpstr>
    </vt:vector>
  </TitlesOfParts>
  <Company>Puolustusvoimat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ILMAVOIMIEN LENTOTOIMINNAN KEHITTÄMINEN 2015+</dc:title>
  <dc:creator>Tuukka Elonheimo</dc:creator>
  <cp:lastModifiedBy>Luiro Jani</cp:lastModifiedBy>
  <cp:revision>241</cp:revision>
  <dcterms:created xsi:type="dcterms:W3CDTF">2015-09-15T05:18:14Z</dcterms:created>
  <dcterms:modified xsi:type="dcterms:W3CDTF">2023-01-24T12:01:52Z</dcterms:modified>
</cp:coreProperties>
</file>