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95" r:id="rId2"/>
    <p:sldId id="257" r:id="rId3"/>
    <p:sldId id="304" r:id="rId4"/>
    <p:sldId id="305" r:id="rId5"/>
    <p:sldId id="284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042"/>
    <a:srgbClr val="7C8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3630" autoAdjust="0"/>
  </p:normalViewPr>
  <p:slideViewPr>
    <p:cSldViewPr snapToGrid="0">
      <p:cViewPr varScale="1">
        <p:scale>
          <a:sx n="127" d="100"/>
          <a:sy n="127" d="100"/>
        </p:scale>
        <p:origin x="235" y="77"/>
      </p:cViewPr>
      <p:guideLst/>
    </p:cSldViewPr>
  </p:slideViewPr>
  <p:outlineViewPr>
    <p:cViewPr>
      <p:scale>
        <a:sx n="33" d="100"/>
        <a:sy n="33" d="100"/>
      </p:scale>
      <p:origin x="0" y="-1270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64602575-9EAF-19A0-9847-12CD2B7914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E704949-FF20-BDA6-80A8-5BB77E4430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A647E-FC34-48BE-8E96-6D156D49D38A}" type="datetimeFigureOut">
              <a:rPr lang="fi-FI" smtClean="0"/>
              <a:t>24.1.2023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5E27156-F8DF-D6F6-89BD-731383CB97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F7BC741-35EB-5276-DE13-B01C7C01D0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BDB7B-4381-47BB-BC73-39DA21E355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92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ADEF0-302C-0740-AA59-1A0E43384264}" type="datetimeFigureOut">
              <a:rPr lang="en-FI" smtClean="0"/>
              <a:t>01/24/2023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87C45-9367-6644-83AC-E35F0EDF28A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61585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Otsikkodia_väri_tai_kuva_o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663" y="2857550"/>
            <a:ext cx="4976918" cy="2169000"/>
          </a:xfrm>
        </p:spPr>
        <p:txBody>
          <a:bodyPr anchor="b"/>
          <a:lstStyle>
            <a:lvl1pPr algn="l">
              <a:defRPr sz="3800" b="1"/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663" y="5206550"/>
            <a:ext cx="4976918" cy="972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fi-FI" noProof="0" dirty="0"/>
          </a:p>
        </p:txBody>
      </p:sp>
      <p:sp>
        <p:nvSpPr>
          <p:cNvPr id="7" name="Picture Placeholder 12">
            <a:extLst>
              <a:ext uri="{FF2B5EF4-FFF2-40B4-BE49-F238E27FC236}">
                <a16:creationId xmlns:a16="http://schemas.microsoft.com/office/drawing/2014/main" id="{0A42AC09-A746-8C88-74AB-010E3AFBF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4750" y="0"/>
            <a:ext cx="5937250" cy="6858000"/>
          </a:xfrm>
          <a:custGeom>
            <a:avLst/>
            <a:gdLst>
              <a:gd name="connsiteX0" fmla="*/ 1286063 w 5937250"/>
              <a:gd name="connsiteY0" fmla="*/ 0 h 6858000"/>
              <a:gd name="connsiteX1" fmla="*/ 5937250 w 5937250"/>
              <a:gd name="connsiteY1" fmla="*/ 0 h 6858000"/>
              <a:gd name="connsiteX2" fmla="*/ 5937250 w 5937250"/>
              <a:gd name="connsiteY2" fmla="*/ 6858000 h 6858000"/>
              <a:gd name="connsiteX3" fmla="*/ 1286063 w 5937250"/>
              <a:gd name="connsiteY3" fmla="*/ 6858000 h 6858000"/>
              <a:gd name="connsiteX4" fmla="*/ 1191995 w 5937250"/>
              <a:gd name="connsiteY4" fmla="*/ 6749405 h 6858000"/>
              <a:gd name="connsiteX5" fmla="*/ 0 w 5937250"/>
              <a:gd name="connsiteY5" fmla="*/ 3429000 h 6858000"/>
              <a:gd name="connsiteX6" fmla="*/ 1191995 w 5937250"/>
              <a:gd name="connsiteY6" fmla="*/ 1085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7250" h="6858000">
                <a:moveTo>
                  <a:pt x="1286063" y="0"/>
                </a:moveTo>
                <a:lnTo>
                  <a:pt x="5937250" y="0"/>
                </a:lnTo>
                <a:lnTo>
                  <a:pt x="5937250" y="6858000"/>
                </a:lnTo>
                <a:lnTo>
                  <a:pt x="1286063" y="6858000"/>
                </a:lnTo>
                <a:lnTo>
                  <a:pt x="1191995" y="6749405"/>
                </a:lnTo>
                <a:cubicBezTo>
                  <a:pt x="447331" y="5847081"/>
                  <a:pt x="0" y="4690280"/>
                  <a:pt x="0" y="3429000"/>
                </a:cubicBezTo>
                <a:cubicBezTo>
                  <a:pt x="0" y="2167720"/>
                  <a:pt x="447331" y="1010919"/>
                  <a:pt x="1191995" y="108596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FI" dirty="0"/>
          </a:p>
        </p:txBody>
      </p:sp>
      <p:pic>
        <p:nvPicPr>
          <p:cNvPr id="8" name="Kuva 7" descr="Liikenne- ja viestintävirasto Traficom">
            <a:extLst>
              <a:ext uri="{FF2B5EF4-FFF2-40B4-BE49-F238E27FC236}">
                <a16:creationId xmlns:a16="http://schemas.microsoft.com/office/drawing/2014/main" id="{8B71D737-7712-4BF3-7521-121673ACF1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169" y="1194997"/>
            <a:ext cx="3001432" cy="6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71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Vaalea_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BF18-A891-8B79-C2B6-820C2FB8305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FI" dirty="0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5D8BDDB5-7090-4055-A01C-411BF3D97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00" y="914400"/>
            <a:ext cx="6930000" cy="1019572"/>
          </a:xfrm>
          <a:effectLst/>
        </p:spPr>
        <p:txBody>
          <a:bodyPr anchor="b"/>
          <a:lstStyle>
            <a:lvl1pPr algn="l">
              <a:defRPr sz="3800" b="1">
                <a:solidFill>
                  <a:schemeClr val="tx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8" name="Alaotsikko 2">
            <a:extLst>
              <a:ext uri="{FF2B5EF4-FFF2-40B4-BE49-F238E27FC236}">
                <a16:creationId xmlns:a16="http://schemas.microsoft.com/office/drawing/2014/main" id="{ABD85E11-A5AA-4DC3-BA51-1D8F3812F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00" y="2066400"/>
            <a:ext cx="6930000" cy="968400"/>
          </a:xfrm>
          <a:effectLst/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EF8BC7-9DBC-4A07-A280-4DE1E67CCF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EAB614-91BC-4CF0-9FD0-0E75925CB18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D8B37B-0029-4056-BE40-B591D8674A96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5BE560-416D-46AA-A90A-7A84609350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16BE4CA8-672C-BEEE-EA67-92251AFB42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7092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Ikonit_vaal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663" y="601663"/>
            <a:ext cx="5494337" cy="1127125"/>
          </a:xfrm>
        </p:spPr>
        <p:txBody>
          <a:bodyPr anchor="t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664" y="1365211"/>
            <a:ext cx="5494336" cy="145604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fi-FI" noProof="0" dirty="0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[Esityksen nimi]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5C7005AC-9276-49F9-A829-8A247E5503D5}" type="datetime1">
              <a:rPr lang="fi-FI" smtClean="0"/>
              <a:t>24.1.2023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314ADB-317C-87AF-0E03-F7978D16C8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" y="3106509"/>
            <a:ext cx="12178308" cy="276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43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Ikonit_tumm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663" y="1376093"/>
            <a:ext cx="5494337" cy="972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663" y="601663"/>
            <a:ext cx="5494337" cy="1127125"/>
          </a:xfrm>
        </p:spPr>
        <p:txBody>
          <a:bodyPr anchor="t"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[Esityksen nimi]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E7EAF8-A420-4164-B281-0AC5A108056B}" type="datetime1">
              <a:rPr lang="fi-FI" smtClean="0"/>
              <a:t>24.1.2023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94FCE0-4079-4FBC-7DBD-6F30E0793E0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40"/>
            <a:ext cx="12192000" cy="2762250"/>
          </a:xfrm>
          <a:prstGeom prst="rect">
            <a:avLst/>
          </a:prstGeom>
        </p:spPr>
      </p:pic>
      <p:pic>
        <p:nvPicPr>
          <p:cNvPr id="14" name="Kuva 11">
            <a:extLst>
              <a:ext uri="{FF2B5EF4-FFF2-40B4-BE49-F238E27FC236}">
                <a16:creationId xmlns:a16="http://schemas.microsoft.com/office/drawing/2014/main" id="{7600CAA5-FF58-09FC-7806-109B4F65880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293" y="6490548"/>
            <a:ext cx="1158851" cy="158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546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Kaksi_kuvaa_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633CA5-363D-42E1-9C8C-C7BFBF4A65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530401" cy="6858001"/>
          </a:xfrm>
          <a:custGeom>
            <a:avLst/>
            <a:gdLst>
              <a:gd name="connsiteX0" fmla="*/ 0 w 6530401"/>
              <a:gd name="connsiteY0" fmla="*/ 0 h 6858001"/>
              <a:gd name="connsiteX1" fmla="*/ 5244339 w 6530401"/>
              <a:gd name="connsiteY1" fmla="*/ 0 h 6858001"/>
              <a:gd name="connsiteX2" fmla="*/ 5338407 w 6530401"/>
              <a:gd name="connsiteY2" fmla="*/ 108596 h 6858001"/>
              <a:gd name="connsiteX3" fmla="*/ 6530401 w 6530401"/>
              <a:gd name="connsiteY3" fmla="*/ 3429000 h 6858001"/>
              <a:gd name="connsiteX4" fmla="*/ 5338407 w 6530401"/>
              <a:gd name="connsiteY4" fmla="*/ 6749405 h 6858001"/>
              <a:gd name="connsiteX5" fmla="*/ 5244338 w 6530401"/>
              <a:gd name="connsiteY5" fmla="*/ 6858001 h 6858001"/>
              <a:gd name="connsiteX6" fmla="*/ 0 w 6530401"/>
              <a:gd name="connsiteY6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30401" h="6858001">
                <a:moveTo>
                  <a:pt x="0" y="0"/>
                </a:moveTo>
                <a:lnTo>
                  <a:pt x="5244339" y="0"/>
                </a:lnTo>
                <a:lnTo>
                  <a:pt x="5338407" y="108596"/>
                </a:lnTo>
                <a:cubicBezTo>
                  <a:pt x="6083071" y="1010919"/>
                  <a:pt x="6530401" y="2167720"/>
                  <a:pt x="6530401" y="3429000"/>
                </a:cubicBezTo>
                <a:cubicBezTo>
                  <a:pt x="6530401" y="4690280"/>
                  <a:pt x="6083071" y="5847081"/>
                  <a:pt x="5338407" y="6749405"/>
                </a:cubicBezTo>
                <a:lnTo>
                  <a:pt x="5244338" y="6858001"/>
                </a:lnTo>
                <a:lnTo>
                  <a:pt x="0" y="685800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FI"/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2B5D60B4-8F31-9E28-4F4B-5F203DB9CC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4BDE79F-109B-6CAC-ACD2-CDF7FBA4256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63212" y="0"/>
            <a:ext cx="6828789" cy="6858000"/>
          </a:xfrm>
          <a:custGeom>
            <a:avLst/>
            <a:gdLst>
              <a:gd name="connsiteX0" fmla="*/ 0 w 6828789"/>
              <a:gd name="connsiteY0" fmla="*/ 0 h 6858000"/>
              <a:gd name="connsiteX1" fmla="*/ 6828789 w 6828789"/>
              <a:gd name="connsiteY1" fmla="*/ 0 h 6858000"/>
              <a:gd name="connsiteX2" fmla="*/ 6828789 w 6828789"/>
              <a:gd name="connsiteY2" fmla="*/ 6858000 h 6858000"/>
              <a:gd name="connsiteX3" fmla="*/ 0 w 6828789"/>
              <a:gd name="connsiteY3" fmla="*/ 6858000 h 6858000"/>
              <a:gd name="connsiteX4" fmla="*/ 94068 w 6828789"/>
              <a:gd name="connsiteY4" fmla="*/ 6749405 h 6858000"/>
              <a:gd name="connsiteX5" fmla="*/ 1286062 w 6828789"/>
              <a:gd name="connsiteY5" fmla="*/ 3429000 h 6858000"/>
              <a:gd name="connsiteX6" fmla="*/ 94068 w 6828789"/>
              <a:gd name="connsiteY6" fmla="*/ 1085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8789" h="6858000">
                <a:moveTo>
                  <a:pt x="0" y="0"/>
                </a:moveTo>
                <a:lnTo>
                  <a:pt x="6828789" y="0"/>
                </a:lnTo>
                <a:lnTo>
                  <a:pt x="6828789" y="6858000"/>
                </a:lnTo>
                <a:lnTo>
                  <a:pt x="0" y="6858000"/>
                </a:lnTo>
                <a:lnTo>
                  <a:pt x="94068" y="6749405"/>
                </a:lnTo>
                <a:cubicBezTo>
                  <a:pt x="838732" y="5847081"/>
                  <a:pt x="1286062" y="4690280"/>
                  <a:pt x="1286062" y="3429000"/>
                </a:cubicBezTo>
                <a:cubicBezTo>
                  <a:pt x="1286062" y="2167720"/>
                  <a:pt x="838732" y="1010919"/>
                  <a:pt x="94068" y="108596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FI" dirty="0"/>
          </a:p>
        </p:txBody>
      </p:sp>
      <p:sp>
        <p:nvSpPr>
          <p:cNvPr id="12" name="Alatunnisteen paikkamerkki 10">
            <a:extLst>
              <a:ext uri="{FF2B5EF4-FFF2-40B4-BE49-F238E27FC236}">
                <a16:creationId xmlns:a16="http://schemas.microsoft.com/office/drawing/2014/main" id="{890D0764-9D39-051D-E31B-D2F12B59A4E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507022" y="6466504"/>
            <a:ext cx="3588978" cy="252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[Esityksen nimi]</a:t>
            </a:r>
            <a:endParaRPr lang="fi-FI" dirty="0"/>
          </a:p>
        </p:txBody>
      </p:sp>
      <p:sp>
        <p:nvSpPr>
          <p:cNvPr id="13" name="Päivämäärän paikkamerkki 7">
            <a:extLst>
              <a:ext uri="{FF2B5EF4-FFF2-40B4-BE49-F238E27FC236}">
                <a16:creationId xmlns:a16="http://schemas.microsoft.com/office/drawing/2014/main" id="{C475DB7C-9802-7A93-3FFF-1D1C60CCDDA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9164150" y="6466504"/>
            <a:ext cx="187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F5B146-DA5F-4270-BB37-F0CEC4445449}" type="datetime1">
              <a:rPr lang="fi-FI" smtClean="0"/>
              <a:t>24.1.2023</a:t>
            </a:fld>
            <a:endParaRPr lang="fi-FI" dirty="0"/>
          </a:p>
        </p:txBody>
      </p:sp>
      <p:sp>
        <p:nvSpPr>
          <p:cNvPr id="14" name="Dian numeron paikkamerkki 11">
            <a:extLst>
              <a:ext uri="{FF2B5EF4-FFF2-40B4-BE49-F238E27FC236}">
                <a16:creationId xmlns:a16="http://schemas.microsoft.com/office/drawing/2014/main" id="{5B7D8C49-CCB9-D752-0407-B22AA03A770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304000" y="6466504"/>
            <a:ext cx="610671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732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Kaksi_kuvaa_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664CDCB-40F3-B61C-3DF1-392DB71E04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001548" cy="6858000"/>
          </a:xfrm>
          <a:custGeom>
            <a:avLst/>
            <a:gdLst>
              <a:gd name="connsiteX0" fmla="*/ 0 w 7001548"/>
              <a:gd name="connsiteY0" fmla="*/ 0 h 6858000"/>
              <a:gd name="connsiteX1" fmla="*/ 7001548 w 7001548"/>
              <a:gd name="connsiteY1" fmla="*/ 0 h 6858000"/>
              <a:gd name="connsiteX2" fmla="*/ 6907480 w 7001548"/>
              <a:gd name="connsiteY2" fmla="*/ 108596 h 6858000"/>
              <a:gd name="connsiteX3" fmla="*/ 5715485 w 7001548"/>
              <a:gd name="connsiteY3" fmla="*/ 3429000 h 6858000"/>
              <a:gd name="connsiteX4" fmla="*/ 6907480 w 7001548"/>
              <a:gd name="connsiteY4" fmla="*/ 6749405 h 6858000"/>
              <a:gd name="connsiteX5" fmla="*/ 7001548 w 7001548"/>
              <a:gd name="connsiteY5" fmla="*/ 6858000 h 6858000"/>
              <a:gd name="connsiteX6" fmla="*/ 0 w 700154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01548" h="6858000">
                <a:moveTo>
                  <a:pt x="0" y="0"/>
                </a:moveTo>
                <a:lnTo>
                  <a:pt x="7001548" y="0"/>
                </a:lnTo>
                <a:lnTo>
                  <a:pt x="6907480" y="108596"/>
                </a:lnTo>
                <a:cubicBezTo>
                  <a:pt x="6162816" y="1010919"/>
                  <a:pt x="5715485" y="2167720"/>
                  <a:pt x="5715485" y="3429000"/>
                </a:cubicBezTo>
                <a:cubicBezTo>
                  <a:pt x="5715485" y="4690280"/>
                  <a:pt x="6162816" y="5847081"/>
                  <a:pt x="6907480" y="6749405"/>
                </a:cubicBezTo>
                <a:lnTo>
                  <a:pt x="7001548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FI"/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5A861390-BC65-D90B-A67A-81EC2CA5A7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39480CDD-F2DF-ABB6-4D21-D3394137689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24542" y="0"/>
            <a:ext cx="6367458" cy="6858000"/>
          </a:xfrm>
          <a:custGeom>
            <a:avLst/>
            <a:gdLst>
              <a:gd name="connsiteX0" fmla="*/ 1286063 w 6367458"/>
              <a:gd name="connsiteY0" fmla="*/ 0 h 6858000"/>
              <a:gd name="connsiteX1" fmla="*/ 6367458 w 6367458"/>
              <a:gd name="connsiteY1" fmla="*/ 0 h 6858000"/>
              <a:gd name="connsiteX2" fmla="*/ 6367458 w 6367458"/>
              <a:gd name="connsiteY2" fmla="*/ 6858000 h 6858000"/>
              <a:gd name="connsiteX3" fmla="*/ 1286063 w 6367458"/>
              <a:gd name="connsiteY3" fmla="*/ 6858000 h 6858000"/>
              <a:gd name="connsiteX4" fmla="*/ 1191995 w 6367458"/>
              <a:gd name="connsiteY4" fmla="*/ 6749405 h 6858000"/>
              <a:gd name="connsiteX5" fmla="*/ 0 w 6367458"/>
              <a:gd name="connsiteY5" fmla="*/ 3429000 h 6858000"/>
              <a:gd name="connsiteX6" fmla="*/ 1191995 w 6367458"/>
              <a:gd name="connsiteY6" fmla="*/ 1085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67458" h="6858000">
                <a:moveTo>
                  <a:pt x="1286063" y="0"/>
                </a:moveTo>
                <a:lnTo>
                  <a:pt x="6367458" y="0"/>
                </a:lnTo>
                <a:lnTo>
                  <a:pt x="6367458" y="6858000"/>
                </a:lnTo>
                <a:lnTo>
                  <a:pt x="1286063" y="6858000"/>
                </a:lnTo>
                <a:lnTo>
                  <a:pt x="1191995" y="6749405"/>
                </a:lnTo>
                <a:cubicBezTo>
                  <a:pt x="447331" y="5847081"/>
                  <a:pt x="0" y="4690280"/>
                  <a:pt x="0" y="3429000"/>
                </a:cubicBezTo>
                <a:cubicBezTo>
                  <a:pt x="0" y="2167720"/>
                  <a:pt x="447331" y="1010919"/>
                  <a:pt x="1191995" y="108596"/>
                </a:cubicBezTo>
                <a:close/>
              </a:path>
            </a:pathLst>
          </a:custGeom>
          <a:noFill/>
          <a:ln>
            <a:noFill/>
          </a:ln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FI"/>
          </a:p>
        </p:txBody>
      </p:sp>
      <p:sp>
        <p:nvSpPr>
          <p:cNvPr id="12" name="Alatunnisteen paikkamerkki 10">
            <a:extLst>
              <a:ext uri="{FF2B5EF4-FFF2-40B4-BE49-F238E27FC236}">
                <a16:creationId xmlns:a16="http://schemas.microsoft.com/office/drawing/2014/main" id="{E3380DD7-B927-F80E-1485-3D677EE601D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507022" y="6466504"/>
            <a:ext cx="3588978" cy="252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[Esityksen nimi]</a:t>
            </a:r>
            <a:endParaRPr lang="fi-FI" dirty="0"/>
          </a:p>
        </p:txBody>
      </p:sp>
      <p:sp>
        <p:nvSpPr>
          <p:cNvPr id="13" name="Päivämäärän paikkamerkki 7">
            <a:extLst>
              <a:ext uri="{FF2B5EF4-FFF2-40B4-BE49-F238E27FC236}">
                <a16:creationId xmlns:a16="http://schemas.microsoft.com/office/drawing/2014/main" id="{7AC75DE7-1369-7459-CD9C-777319A2C5A7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9164150" y="6466504"/>
            <a:ext cx="187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E8A1AF4-62C6-44D9-92F5-342A8891623D}" type="datetime1">
              <a:rPr lang="fi-FI" smtClean="0"/>
              <a:t>24.1.2023</a:t>
            </a:fld>
            <a:endParaRPr lang="fi-FI" dirty="0"/>
          </a:p>
        </p:txBody>
      </p:sp>
      <p:sp>
        <p:nvSpPr>
          <p:cNvPr id="14" name="Dian numeron paikkamerkki 11">
            <a:extLst>
              <a:ext uri="{FF2B5EF4-FFF2-40B4-BE49-F238E27FC236}">
                <a16:creationId xmlns:a16="http://schemas.microsoft.com/office/drawing/2014/main" id="{45468E87-8776-F96B-3440-0E3E5E66C4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304000" y="6466504"/>
            <a:ext cx="610671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7964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9_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C31EDD55-C41C-9E4D-C5EF-6A7A1982E3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809938 w 6096000"/>
              <a:gd name="connsiteY1" fmla="*/ 0 h 6858000"/>
              <a:gd name="connsiteX2" fmla="*/ 4904006 w 6096000"/>
              <a:gd name="connsiteY2" fmla="*/ 108596 h 6858000"/>
              <a:gd name="connsiteX3" fmla="*/ 6096000 w 6096000"/>
              <a:gd name="connsiteY3" fmla="*/ 3429000 h 6858000"/>
              <a:gd name="connsiteX4" fmla="*/ 4904006 w 6096000"/>
              <a:gd name="connsiteY4" fmla="*/ 6749405 h 6858000"/>
              <a:gd name="connsiteX5" fmla="*/ 4809938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809938" y="0"/>
                </a:lnTo>
                <a:lnTo>
                  <a:pt x="4904006" y="108596"/>
                </a:lnTo>
                <a:cubicBezTo>
                  <a:pt x="5648670" y="1010919"/>
                  <a:pt x="6096000" y="2167720"/>
                  <a:pt x="6096000" y="3429000"/>
                </a:cubicBezTo>
                <a:cubicBezTo>
                  <a:pt x="6096000" y="4690280"/>
                  <a:pt x="5648670" y="5847081"/>
                  <a:pt x="4904006" y="6749405"/>
                </a:cubicBezTo>
                <a:lnTo>
                  <a:pt x="480993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ctr"/>
            <a:endParaRPr lang="en-FI" dirty="0" err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000" y="2595138"/>
            <a:ext cx="4764000" cy="2431412"/>
          </a:xfrm>
        </p:spPr>
        <p:txBody>
          <a:bodyPr anchor="b">
            <a:noAutofit/>
          </a:bodyPr>
          <a:lstStyle>
            <a:lvl1pPr algn="l">
              <a:defRPr sz="38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12000" y="5206550"/>
            <a:ext cx="4764000" cy="9720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6E1121-9A04-DF32-96C1-1C77E7007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187DA6-21F7-469B-9D46-8FB3A29DB99E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40F370-7881-2D45-CCBB-9D1F9E3A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9" name="Kuva 8" descr="Liikenne- ja viestintävirasto Traficom">
            <a:extLst>
              <a:ext uri="{FF2B5EF4-FFF2-40B4-BE49-F238E27FC236}">
                <a16:creationId xmlns:a16="http://schemas.microsoft.com/office/drawing/2014/main" id="{046234B7-137B-6806-7011-3560101411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6123" y="1194997"/>
            <a:ext cx="3001432" cy="6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16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dia_ikon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2463" y="2857550"/>
            <a:ext cx="5067536" cy="2169000"/>
          </a:xfrm>
        </p:spPr>
        <p:txBody>
          <a:bodyPr anchor="b"/>
          <a:lstStyle>
            <a:lvl1pPr algn="r">
              <a:defRPr sz="3800" b="1"/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2463" y="5206550"/>
            <a:ext cx="5067536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fi-FI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9A7DEC2-5842-0951-0ACC-7F31031690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809938 w 6096000"/>
              <a:gd name="connsiteY1" fmla="*/ 0 h 6858000"/>
              <a:gd name="connsiteX2" fmla="*/ 4904006 w 6096000"/>
              <a:gd name="connsiteY2" fmla="*/ 108596 h 6858000"/>
              <a:gd name="connsiteX3" fmla="*/ 6096000 w 6096000"/>
              <a:gd name="connsiteY3" fmla="*/ 3429000 h 6858000"/>
              <a:gd name="connsiteX4" fmla="*/ 4904006 w 6096000"/>
              <a:gd name="connsiteY4" fmla="*/ 6749405 h 6858000"/>
              <a:gd name="connsiteX5" fmla="*/ 4809938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809938" y="0"/>
                </a:lnTo>
                <a:lnTo>
                  <a:pt x="4904006" y="108596"/>
                </a:lnTo>
                <a:cubicBezTo>
                  <a:pt x="5648670" y="1010919"/>
                  <a:pt x="6096000" y="2167720"/>
                  <a:pt x="6096000" y="3429000"/>
                </a:cubicBezTo>
                <a:cubicBezTo>
                  <a:pt x="6096000" y="4690280"/>
                  <a:pt x="5648670" y="5847081"/>
                  <a:pt x="4904006" y="6749405"/>
                </a:cubicBezTo>
                <a:lnTo>
                  <a:pt x="480993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ctr"/>
            <a:endParaRPr lang="en-FI" dirty="0" err="1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754A59EF-6601-481C-8F1E-85253E26AA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2329543"/>
            <a:ext cx="5889726" cy="2303033"/>
          </a:xfrm>
          <a:prstGeom prst="rect">
            <a:avLst/>
          </a:prstGeom>
        </p:spPr>
      </p:pic>
      <p:pic>
        <p:nvPicPr>
          <p:cNvPr id="8" name="Kuva 7" descr="Liikenne- ja viestintävirasto Traficom">
            <a:extLst>
              <a:ext uri="{FF2B5EF4-FFF2-40B4-BE49-F238E27FC236}">
                <a16:creationId xmlns:a16="http://schemas.microsoft.com/office/drawing/2014/main" id="{0C0CC08A-7141-701C-38CF-39B1B2B3EC0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6123" y="1194997"/>
            <a:ext cx="3001432" cy="6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7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_ja_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C1A5E9-D42C-4D43-8CA5-39B0F1DB5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6746D6-3E70-49E1-8B41-0A3455555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1747358"/>
            <a:ext cx="10746000" cy="4437275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0231BA-9E4C-454A-AA20-81787EFB2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65B8CB-64D5-4936-8F86-950A5F84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34CDD-5657-4FF3-98B8-FEFF98FD80B3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6DA02A-6C94-4B34-9C65-5F8A0BEE7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6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8_Kaksi_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C69458-A717-4EAB-8ECB-6673B0D05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5FED6C-9254-4D0D-8417-0CC6FBB12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5180" y="1736725"/>
            <a:ext cx="5184000" cy="444410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52451D-462F-4324-819D-5AEBFCE90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3351" y="1736725"/>
            <a:ext cx="5184000" cy="444410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FF3B8A-CF93-4362-88E6-1E11BC257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521478-3113-468F-B523-9E429EB09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BC778-A641-49F3-A0EA-A5106AE5A3DA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D948DA-032C-488C-8CB9-2AC2027C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66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>
            <a:extLst>
              <a:ext uri="{FF2B5EF4-FFF2-40B4-BE49-F238E27FC236}">
                <a16:creationId xmlns:a16="http://schemas.microsoft.com/office/drawing/2014/main" id="{EF542232-B672-4C32-A8F2-74DBFBAB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81FD25-2BF1-4554-900A-0BB0B0481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767" y="1736725"/>
            <a:ext cx="5184000" cy="43200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4F9D91-A551-4850-8459-2412B2CD7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767" y="2168724"/>
            <a:ext cx="5184000" cy="400982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noProof="0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F0E0C8E-87A3-4998-A6FB-C3FBD1686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6725"/>
            <a:ext cx="5184000" cy="43200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3105CA-AD84-4C63-A3F9-E238BA49B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68724"/>
            <a:ext cx="5184000" cy="400982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165415A-CD5D-4B23-8B7D-5794B6970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7BA898F-CCE9-4DB1-A3B5-4988E385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85D-BD8D-45B8-93A6-76A9AB58C716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968FC8D-1ECB-4BA6-BDB9-52373ECFF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270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0_Vain_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CD627D-4466-4DE2-8091-94568D497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5EFEB35-83D0-4510-BFBF-F0D2F5DB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BE35A1F-6521-4E44-998D-229ECD63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E52A0E-71E4-4CE8-933C-8EB6B17ABFBF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CB975A5-1EAF-412D-848B-6B048E99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8622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äliotsikkodia_kuva_tai_väri_o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051" y="610051"/>
            <a:ext cx="4172043" cy="1127126"/>
          </a:xfrm>
        </p:spPr>
        <p:txBody>
          <a:bodyPr anchor="t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664" y="1376362"/>
            <a:ext cx="3466997" cy="2052637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fi-FI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B3CC76-B329-54EF-A9B2-307DC11F0EC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765480" y="0"/>
            <a:ext cx="8426520" cy="6858000"/>
          </a:xfrm>
          <a:custGeom>
            <a:avLst/>
            <a:gdLst>
              <a:gd name="connsiteX0" fmla="*/ 2933171 w 8426520"/>
              <a:gd name="connsiteY0" fmla="*/ 0 h 6858000"/>
              <a:gd name="connsiteX1" fmla="*/ 8426520 w 8426520"/>
              <a:gd name="connsiteY1" fmla="*/ 0 h 6858000"/>
              <a:gd name="connsiteX2" fmla="*/ 8426520 w 8426520"/>
              <a:gd name="connsiteY2" fmla="*/ 6858000 h 6858000"/>
              <a:gd name="connsiteX3" fmla="*/ 304004 w 8426520"/>
              <a:gd name="connsiteY3" fmla="*/ 6858000 h 6858000"/>
              <a:gd name="connsiteX4" fmla="*/ 258736 w 8426520"/>
              <a:gd name="connsiteY4" fmla="*/ 6724260 h 6858000"/>
              <a:gd name="connsiteX5" fmla="*/ 0 w 8426520"/>
              <a:gd name="connsiteY5" fmla="*/ 5013475 h 6858000"/>
              <a:gd name="connsiteX6" fmla="*/ 2770847 w 8426520"/>
              <a:gd name="connsiteY6" fmla="*/ 933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26520" h="6858000">
                <a:moveTo>
                  <a:pt x="2933171" y="0"/>
                </a:moveTo>
                <a:lnTo>
                  <a:pt x="8426520" y="0"/>
                </a:lnTo>
                <a:lnTo>
                  <a:pt x="8426520" y="6858000"/>
                </a:lnTo>
                <a:lnTo>
                  <a:pt x="304004" y="6858000"/>
                </a:lnTo>
                <a:lnTo>
                  <a:pt x="258736" y="6724260"/>
                </a:lnTo>
                <a:cubicBezTo>
                  <a:pt x="90585" y="6183824"/>
                  <a:pt x="0" y="5609224"/>
                  <a:pt x="0" y="5013475"/>
                </a:cubicBezTo>
                <a:cubicBezTo>
                  <a:pt x="0" y="2928353"/>
                  <a:pt x="1109659" y="1102316"/>
                  <a:pt x="2770847" y="93302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anchor="ctr" anchorCtr="0">
            <a:noAutofit/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r>
              <a:rPr lang="fi-FI" dirty="0"/>
              <a:t>[Esityksen nimi]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A8375D6-57FF-406A-BFE6-3C8DDB4FAE3D}" type="datetime1">
              <a:rPr lang="fi-FI" smtClean="0"/>
              <a:t>24.1.2023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206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äliotsikkodia_kuva_tai_väri_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58FA216-5927-0EDB-1582-5966BC43D5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8471364" cy="6858000"/>
          </a:xfrm>
          <a:custGeom>
            <a:avLst/>
            <a:gdLst>
              <a:gd name="connsiteX0" fmla="*/ 0 w 8471364"/>
              <a:gd name="connsiteY0" fmla="*/ 0 h 6858000"/>
              <a:gd name="connsiteX1" fmla="*/ 5538194 w 8471364"/>
              <a:gd name="connsiteY1" fmla="*/ 0 h 6858000"/>
              <a:gd name="connsiteX2" fmla="*/ 5700518 w 8471364"/>
              <a:gd name="connsiteY2" fmla="*/ 93302 h 6858000"/>
              <a:gd name="connsiteX3" fmla="*/ 8471364 w 8471364"/>
              <a:gd name="connsiteY3" fmla="*/ 5013475 h 6858000"/>
              <a:gd name="connsiteX4" fmla="*/ 8212629 w 8471364"/>
              <a:gd name="connsiteY4" fmla="*/ 6724260 h 6858000"/>
              <a:gd name="connsiteX5" fmla="*/ 8167360 w 8471364"/>
              <a:gd name="connsiteY5" fmla="*/ 6858000 h 6858000"/>
              <a:gd name="connsiteX6" fmla="*/ 0 w 847136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71364" h="6858000">
                <a:moveTo>
                  <a:pt x="0" y="0"/>
                </a:moveTo>
                <a:lnTo>
                  <a:pt x="5538194" y="0"/>
                </a:lnTo>
                <a:lnTo>
                  <a:pt x="5700518" y="93302"/>
                </a:lnTo>
                <a:cubicBezTo>
                  <a:pt x="7361705" y="1102316"/>
                  <a:pt x="8471364" y="2928353"/>
                  <a:pt x="8471364" y="5013475"/>
                </a:cubicBezTo>
                <a:cubicBezTo>
                  <a:pt x="8471364" y="5609224"/>
                  <a:pt x="8380780" y="6183824"/>
                  <a:pt x="8212629" y="6724260"/>
                </a:cubicBezTo>
                <a:lnTo>
                  <a:pt x="81673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anchor="ctr" anchorCtr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282" y="601662"/>
            <a:ext cx="4172043" cy="1127126"/>
          </a:xfrm>
        </p:spPr>
        <p:txBody>
          <a:bodyPr anchor="t"/>
          <a:lstStyle>
            <a:lvl1pPr algn="r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0543" y="1376363"/>
            <a:ext cx="3242782" cy="2926296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fi-FI" noProof="0" dirty="0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 dirty="0"/>
              <a:t>[Esityksen nimi]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5790EF23-BE95-4E73-9E7D-72E4DAEC26B3}" type="datetime1">
              <a:rPr lang="fi-FI" smtClean="0"/>
              <a:t>24.1.2023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437ABA1-B728-5D24-BC22-137946B9FC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3236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umm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BF18-A891-8B79-C2B6-820C2FB8305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FI" dirty="0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5D8BDDB5-7090-4055-A01C-411BF3D97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325" y="601663"/>
            <a:ext cx="6930000" cy="972000"/>
          </a:xfrm>
          <a:effectLst>
            <a:outerShdw blurRad="260246" dist="9998" dir="5400000" algn="ctr" rotWithShape="0">
              <a:srgbClr val="000000">
                <a:alpha val="60000"/>
              </a:srgbClr>
            </a:outerShdw>
          </a:effectLst>
        </p:spPr>
        <p:txBody>
          <a:bodyPr anchor="b"/>
          <a:lstStyle>
            <a:lvl1pPr algn="r"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8" name="Alaotsikko 2">
            <a:extLst>
              <a:ext uri="{FF2B5EF4-FFF2-40B4-BE49-F238E27FC236}">
                <a16:creationId xmlns:a16="http://schemas.microsoft.com/office/drawing/2014/main" id="{ABD85E11-A5AA-4DC3-BA51-1D8F3812F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3325" y="1753664"/>
            <a:ext cx="6930000" cy="968400"/>
          </a:xfrm>
          <a:effectLst>
            <a:outerShdw blurRad="254000" dir="5040000" algn="ctr" rotWithShape="0">
              <a:srgbClr val="000000">
                <a:alpha val="70000"/>
              </a:srgbClr>
            </a:outerShdw>
          </a:effectLst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EF8BC7-9DBC-4A07-A280-4DE1E67CCF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EAB614-91BC-4CF0-9FD0-0E75925CB18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247FDA-E997-4F9B-B4A3-31593E23040F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5BE560-416D-46AA-A90A-7A84609350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64B6CAD-213F-1B0F-BCA5-A7DA807154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26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11">
            <a:extLst>
              <a:ext uri="{FF2B5EF4-FFF2-40B4-BE49-F238E27FC236}">
                <a16:creationId xmlns:a16="http://schemas.microsoft.com/office/drawing/2014/main" id="{FF450953-E86B-4CE1-A3E6-114DAF0494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2"/>
              </a:ext>
            </a:extLst>
          </a:blip>
          <a:srcRect/>
          <a:stretch/>
        </p:blipFill>
        <p:spPr bwMode="auto">
          <a:xfrm>
            <a:off x="212430" y="6490548"/>
            <a:ext cx="1170578" cy="158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0C829BA-2C9F-4C7E-8A47-3D9F9CC8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612000"/>
            <a:ext cx="10746000" cy="1108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noProof="0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62209A-AF68-492D-AC06-25DBD3C0C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000" y="1736725"/>
            <a:ext cx="10746000" cy="4437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7077C5-42E2-4285-A08A-7508B4635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7022" y="6466504"/>
            <a:ext cx="358897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7C878E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94F4B6-6E26-4DFB-852C-F2285979F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64150" y="6466504"/>
            <a:ext cx="1872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7C878E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187DA6-21F7-469B-9D46-8FB3A29DB99E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E4E371-AE67-45EA-BF47-9E7127178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04000" y="6466504"/>
            <a:ext cx="610671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7C878E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009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87" r:id="rId2"/>
    <p:sldLayoutId id="2147483664" r:id="rId3"/>
    <p:sldLayoutId id="2147483667" r:id="rId4"/>
    <p:sldLayoutId id="2147483668" r:id="rId5"/>
    <p:sldLayoutId id="2147483673" r:id="rId6"/>
    <p:sldLayoutId id="2147483682" r:id="rId7"/>
    <p:sldLayoutId id="2147483691" r:id="rId8"/>
    <p:sldLayoutId id="2147483694" r:id="rId9"/>
    <p:sldLayoutId id="2147483698" r:id="rId10"/>
    <p:sldLayoutId id="2147483683" r:id="rId11"/>
    <p:sldLayoutId id="2147483693" r:id="rId12"/>
    <p:sldLayoutId id="2147483695" r:id="rId13"/>
    <p:sldLayoutId id="2147483697" r:id="rId14"/>
    <p:sldLayoutId id="2147483675" r:id="rId15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13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28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68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56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44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68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20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">
          <p15:clr>
            <a:srgbClr val="F26B43"/>
          </p15:clr>
        </p15:guide>
        <p15:guide id="3" pos="7158">
          <p15:clr>
            <a:srgbClr val="F26B43"/>
          </p15:clr>
        </p15:guide>
        <p15:guide id="4" orient="horz" pos="1094" userDrawn="1">
          <p15:clr>
            <a:srgbClr val="F26B43"/>
          </p15:clr>
        </p15:guide>
        <p15:guide id="5" orient="horz" pos="1201">
          <p15:clr>
            <a:srgbClr val="F26B43"/>
          </p15:clr>
        </p15:guide>
        <p15:guide id="6" orient="horz" pos="3892">
          <p15:clr>
            <a:srgbClr val="F26B43"/>
          </p15:clr>
        </p15:guide>
        <p15:guide id="7" orient="horz" pos="379">
          <p15:clr>
            <a:srgbClr val="F26B43"/>
          </p15:clr>
        </p15:guide>
        <p15:guide id="8" orient="horz" pos="4187">
          <p15:clr>
            <a:srgbClr val="F26B43"/>
          </p15:clr>
        </p15:guide>
        <p15:guide id="9" pos="3840">
          <p15:clr>
            <a:srgbClr val="F26B43"/>
          </p15:clr>
        </p15:guide>
        <p15:guide id="10" pos="3940" userDrawn="1">
          <p15:clr>
            <a:srgbClr val="F26B43"/>
          </p15:clr>
        </p15:guide>
        <p15:guide id="12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E4727105-E740-5CD8-0596-539F2107E85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Otsikko 3"/>
          <p:cNvSpPr>
            <a:spLocks noGrp="1"/>
          </p:cNvSpPr>
          <p:nvPr>
            <p:ph type="ctrTitle"/>
          </p:nvPr>
        </p:nvSpPr>
        <p:spPr>
          <a:xfrm>
            <a:off x="601663" y="2183781"/>
            <a:ext cx="4976918" cy="2169000"/>
          </a:xfrm>
        </p:spPr>
        <p:txBody>
          <a:bodyPr/>
          <a:lstStyle/>
          <a:p>
            <a:r>
              <a:rPr lang="fi-FI" noProof="0" dirty="0" smtClean="0"/>
              <a:t>Sääntelyn ajankohtaista</a:t>
            </a:r>
            <a:endParaRPr lang="fi-FI" noProof="0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noProof="0" dirty="0" smtClean="0"/>
              <a:t>Ilmatilan hallinnan seminaari</a:t>
            </a:r>
          </a:p>
          <a:p>
            <a:r>
              <a:rPr lang="fi-FI" dirty="0" smtClean="0"/>
              <a:t>17.1.2023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4878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8898-99D5-1F04-826F-4BFEEF55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smtClean="0"/>
              <a:t>Ilmailulain muutoksia 2020-2022</a:t>
            </a:r>
            <a:endParaRPr lang="fi-FI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9DA4-0126-891D-0CA4-39CA6C42D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1245268"/>
            <a:ext cx="10746000" cy="4774859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Laki ilmailulain muuttamisesta </a:t>
            </a:r>
            <a:r>
              <a:rPr lang="fi-FI" dirty="0" smtClean="0"/>
              <a:t>534/2020, voimaan 1.1.2021:</a:t>
            </a:r>
            <a:r>
              <a:rPr lang="fi-FI" noProof="0" dirty="0" smtClean="0"/>
              <a:t> </a:t>
            </a:r>
            <a:br>
              <a:rPr lang="fi-FI" noProof="0" dirty="0" smtClean="0"/>
            </a:br>
            <a:endParaRPr lang="fi-FI" noProof="0" dirty="0" smtClean="0"/>
          </a:p>
          <a:p>
            <a:pPr marL="0" indent="0">
              <a:spcBef>
                <a:spcPts val="2400"/>
              </a:spcBef>
              <a:buNone/>
            </a:pPr>
            <a:r>
              <a:rPr lang="fi-FI" b="1" noProof="0" dirty="0" smtClean="0"/>
              <a:t>Ilmatilan hallintaa koskevat muutokset</a:t>
            </a:r>
            <a:br>
              <a:rPr lang="fi-FI" b="1" noProof="0" dirty="0" smtClean="0"/>
            </a:br>
            <a:endParaRPr lang="fi-FI" b="1" noProof="0" dirty="0" smtClean="0"/>
          </a:p>
          <a:p>
            <a:r>
              <a:rPr lang="fi-FI" noProof="0" dirty="0" smtClean="0"/>
              <a:t>11 a§ - miehittämättömän ilmailun </a:t>
            </a:r>
            <a:r>
              <a:rPr lang="fi-FI" dirty="0"/>
              <a:t>rajoittaminen tai kieltäminen UAS-ilmatilavyöhykkeellä</a:t>
            </a:r>
            <a:endParaRPr lang="fi-FI" noProof="0" dirty="0"/>
          </a:p>
          <a:p>
            <a:r>
              <a:rPr lang="fi-FI" dirty="0"/>
              <a:t>11 b§ - </a:t>
            </a:r>
            <a:r>
              <a:rPr lang="fi-FI" dirty="0" smtClean="0"/>
              <a:t>miehittämättömän </a:t>
            </a:r>
            <a:r>
              <a:rPr lang="fi-FI" dirty="0"/>
              <a:t>ilmailun vaatimuksista poikkeaminen </a:t>
            </a:r>
            <a:r>
              <a:rPr lang="fi-FI" dirty="0" smtClean="0"/>
              <a:t>UAS-ilmatilavyöhykkeellä</a:t>
            </a:r>
          </a:p>
          <a:p>
            <a:r>
              <a:rPr lang="fi-FI" dirty="0" smtClean="0"/>
              <a:t>11 § - ilmatilan käytön kieltäminen ja rajoittaminen</a:t>
            </a:r>
          </a:p>
          <a:p>
            <a:pPr lvl="1"/>
            <a:r>
              <a:rPr lang="fi-FI" dirty="0" smtClean="0"/>
              <a:t>Traficom oikeus rajoittaa tai kieltää ilmailu tietyllä alueella 2vk </a:t>
            </a:r>
            <a:r>
              <a:rPr lang="fi-FI" dirty="0" smtClean="0">
                <a:sym typeface="Wingdings" panose="05000000000000000000" pitchFamily="2" charset="2"/>
              </a:rPr>
              <a:t> 4vk</a:t>
            </a:r>
          </a:p>
          <a:p>
            <a:pPr lvl="1"/>
            <a:r>
              <a:rPr lang="fi-FI" dirty="0" smtClean="0"/>
              <a:t>Ilmatilan </a:t>
            </a:r>
            <a:r>
              <a:rPr lang="fi-FI" dirty="0"/>
              <a:t>hallintayksikön oikeus rajoittaa tai kieltää ilmailu </a:t>
            </a:r>
            <a:r>
              <a:rPr lang="fi-FI" dirty="0" smtClean="0"/>
              <a:t>3vrk </a:t>
            </a:r>
            <a:r>
              <a:rPr lang="fi-FI" dirty="0" smtClean="0">
                <a:sym typeface="Wingdings" panose="05000000000000000000" pitchFamily="2" charset="2"/>
              </a:rPr>
              <a:t> 7vrk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E03B8-4C42-CC5F-F63C-1315C5F7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055B6D-3D9E-4656-B0BC-F0A78AFAEC9B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6B97BF-E546-1648-89DA-DAD77D2D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725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8898-99D5-1F04-826F-4BFEEF55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smtClean="0"/>
              <a:t>Ilmailulain muutoksia 2020-2022</a:t>
            </a:r>
            <a:endParaRPr lang="fi-FI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9DA4-0126-891D-0CA4-39CA6C42D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1255462"/>
            <a:ext cx="10746000" cy="4283402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Laki ilmailulain muuttamisesta </a:t>
            </a:r>
            <a:r>
              <a:rPr lang="fi-FI" dirty="0" smtClean="0"/>
              <a:t>1327/2021:</a:t>
            </a:r>
            <a:r>
              <a:rPr lang="fi-FI" noProof="0" dirty="0" smtClean="0"/>
              <a:t> </a:t>
            </a:r>
            <a:br>
              <a:rPr lang="fi-FI" noProof="0" dirty="0" smtClean="0"/>
            </a:br>
            <a:r>
              <a:rPr lang="fi-FI" noProof="0" dirty="0" smtClean="0"/>
              <a:t/>
            </a:r>
            <a:br>
              <a:rPr lang="fi-FI" noProof="0" dirty="0" smtClean="0"/>
            </a:br>
            <a:r>
              <a:rPr lang="fi-FI" b="1" noProof="0" dirty="0" smtClean="0"/>
              <a:t>110 § Lentomenetelmät (voimaan 27.1.2022)</a:t>
            </a:r>
            <a:br>
              <a:rPr lang="fi-FI" b="1" noProof="0" dirty="0" smtClean="0"/>
            </a:br>
            <a:endParaRPr lang="fi-FI" b="1" noProof="0" dirty="0" smtClean="0"/>
          </a:p>
          <a:p>
            <a:r>
              <a:rPr lang="fi-FI" dirty="0" smtClean="0"/>
              <a:t>Lentomenetelmien suunnittelu luvanvaraiseksi, organisaatioilta vaaditaan EU asetuksen mukaan hyväksyntätodistus 27.1.2022 alkaen</a:t>
            </a:r>
          </a:p>
          <a:p>
            <a:r>
              <a:rPr lang="fi-FI" dirty="0" smtClean="0"/>
              <a:t>Lentomenetelmistä vastaa menetelmät suunnittelut palveluntarjoaja</a:t>
            </a:r>
          </a:p>
          <a:p>
            <a:pPr lvl="1"/>
            <a:r>
              <a:rPr lang="fi-FI" dirty="0" smtClean="0"/>
              <a:t>Lentopaikan pitäjän vastuu lentopaikan lentomenetelmien ylläpidosta ja säännöllisestä uudelleentarkastelusta</a:t>
            </a:r>
          </a:p>
          <a:p>
            <a:r>
              <a:rPr lang="fi-FI" smtClean="0"/>
              <a:t>Lentomenetelmiä </a:t>
            </a:r>
            <a:r>
              <a:rPr lang="fi-FI" dirty="0" smtClean="0"/>
              <a:t>suunniteltaessa tai uudelleen tarkasteltaessa kuultava ao. ilmaliikennepalvelun tarjoajaa ja lentopaikan pitäjää sekä sotilasilmailuviranomaista.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E03B8-4C42-CC5F-F63C-1315C5F7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055B6D-3D9E-4656-B0BC-F0A78AFAEC9B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6B97BF-E546-1648-89DA-DAD77D2D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1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8898-99D5-1F04-826F-4BFEEF55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smtClean="0"/>
              <a:t>Nostoja EU asetuksien muutoksista</a:t>
            </a:r>
            <a:endParaRPr lang="fi-FI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9DA4-0126-891D-0CA4-39CA6C42D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1255462"/>
            <a:ext cx="10746000" cy="428340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EU 2020/469 ilmaliikenteen hallinta- ja lennonvarmistuspalveluista</a:t>
            </a:r>
            <a:endParaRPr lang="fi-FI" b="1" noProof="0" dirty="0" smtClean="0"/>
          </a:p>
          <a:p>
            <a:r>
              <a:rPr lang="fi-FI" dirty="0" smtClean="0"/>
              <a:t>Lentomenetelmien suunnittelu luvanvaraiseksi, FPD </a:t>
            </a:r>
            <a:br>
              <a:rPr lang="fi-FI" dirty="0" smtClean="0"/>
            </a:br>
            <a:r>
              <a:rPr lang="fi-FI" dirty="0" smtClean="0"/>
              <a:t>(</a:t>
            </a:r>
            <a:r>
              <a:rPr lang="fi-FI" dirty="0" err="1" smtClean="0"/>
              <a:t>flight</a:t>
            </a:r>
            <a:r>
              <a:rPr lang="fi-FI" dirty="0" smtClean="0"/>
              <a:t> </a:t>
            </a:r>
            <a:r>
              <a:rPr lang="fi-FI" dirty="0" err="1" smtClean="0"/>
              <a:t>procedure</a:t>
            </a:r>
            <a:r>
              <a:rPr lang="fi-FI" dirty="0" smtClean="0"/>
              <a:t> design) organisaatioilta </a:t>
            </a:r>
            <a:br>
              <a:rPr lang="fi-FI" dirty="0" smtClean="0"/>
            </a:br>
            <a:r>
              <a:rPr lang="fi-FI" dirty="0" smtClean="0"/>
              <a:t>hyväksyntätodistus 27.1.2022 alkaen</a:t>
            </a:r>
          </a:p>
          <a:p>
            <a:r>
              <a:rPr lang="fi-FI" dirty="0" smtClean="0"/>
              <a:t>Suunnittelukriteerit ICAO PANS-OPS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EU </a:t>
            </a:r>
            <a:r>
              <a:rPr lang="fi-FI" dirty="0"/>
              <a:t>2017/373 sekä EU 923/2012 SERA-asetuksen muutokset</a:t>
            </a:r>
          </a:p>
          <a:p>
            <a:r>
              <a:rPr lang="fi-FI" dirty="0" smtClean="0"/>
              <a:t>Mm. lentotiedotuspalvelua koskeva lainsäädäntö tarkentunut EU-asetuksissa</a:t>
            </a:r>
          </a:p>
          <a:p>
            <a:pPr lvl="1"/>
            <a:r>
              <a:rPr lang="fi-FI" dirty="0" smtClean="0"/>
              <a:t>Muutoksia mm. AFIS-fraseologiaan, tavoitteena yhtenäistää EU alueella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E03B8-4C42-CC5F-F63C-1315C5F7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055B6D-3D9E-4656-B0BC-F0A78AFAEC9B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24.1.2023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6B97BF-E546-1648-89DA-DAD77D2D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35" y="284075"/>
            <a:ext cx="2585962" cy="334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42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53916A83-70E8-724B-4084-C660A8F86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/>
              <a:t>Kiitos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149E5F88-33E3-8C10-944A-AC5E04EF08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F658B6-FCB6-C2CF-65D8-DBA595C5E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4D9F-FFDB-494C-A966-71C76709CD1B}" type="datetime1">
              <a:rPr lang="fi-FI" smtClean="0"/>
              <a:pPr/>
              <a:t>24.1.2023</a:t>
            </a:fld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40E47-0880-1F1D-C81A-DE9725B18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pPr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739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ficom su">
  <a:themeElements>
    <a:clrScheme name="Traficom_2022">
      <a:dk1>
        <a:srgbClr val="000000"/>
      </a:dk1>
      <a:lt1>
        <a:srgbClr val="FFFFFF"/>
      </a:lt1>
      <a:dk2>
        <a:srgbClr val="002B74"/>
      </a:dk2>
      <a:lt2>
        <a:srgbClr val="0058B1"/>
      </a:lt2>
      <a:accent1>
        <a:srgbClr val="002B74"/>
      </a:accent1>
      <a:accent2>
        <a:srgbClr val="EC017F"/>
      </a:accent2>
      <a:accent3>
        <a:srgbClr val="669BD0"/>
      </a:accent3>
      <a:accent4>
        <a:srgbClr val="81D600"/>
      </a:accent4>
      <a:accent5>
        <a:srgbClr val="00AEB2"/>
      </a:accent5>
      <a:accent6>
        <a:srgbClr val="0058B1"/>
      </a:accent6>
      <a:hlink>
        <a:srgbClr val="00AEB2"/>
      </a:hlink>
      <a:folHlink>
        <a:srgbClr val="820083"/>
      </a:folHlink>
    </a:clrScheme>
    <a:fontScheme name="Traficom 202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wrap="square" rtlCol="0" anchor="t">
        <a:noAutofit/>
      </a:bodyPr>
      <a:lstStyle>
        <a:defPPr algn="ctr">
          <a:defRPr dirty="0" err="1">
            <a:solidFill>
              <a:schemeClr val="bg1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solidFill>
            <a:srgbClr val="00AEB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AEB2"/>
        </a:solidFill>
      </a:spPr>
      <a:bodyPr wrap="none" rtlCol="0">
        <a:spAutoFit/>
      </a:bodyPr>
      <a:lstStyle>
        <a:defPPr algn="l">
          <a:defRPr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Traficom 1">
      <a:srgbClr val="00AEB2"/>
    </a:custClr>
    <a:custClr name="Traficom 2">
      <a:srgbClr val="018285"/>
    </a:custClr>
    <a:custClr name="Traficom 3">
      <a:srgbClr val="0058B1"/>
    </a:custClr>
    <a:custClr name="Traficom 4">
      <a:srgbClr val="159637"/>
    </a:custClr>
    <a:custClr name="Traficom 5">
      <a:srgbClr val="81D600"/>
    </a:custClr>
    <a:custClr name="Traficom 6">
      <a:srgbClr val="009EFF"/>
    </a:custClr>
    <a:custClr name="Traficom 7">
      <a:srgbClr val="0066CC"/>
    </a:custClr>
    <a:custClr name="Traficom 8">
      <a:srgbClr val="EC017F"/>
    </a:custClr>
    <a:custClr name="Traficom 9">
      <a:srgbClr val="E90008"/>
    </a:custClr>
    <a:custClr name="Traficom 10">
      <a:srgbClr val="FF7D00"/>
    </a:custClr>
    <a:custClr name="Traficom 11">
      <a:srgbClr val="FFD400"/>
    </a:custClr>
    <a:custClr name="Traficom 12">
      <a:srgbClr val="056805"/>
    </a:custClr>
    <a:custClr name="Traficom 13">
      <a:srgbClr val="026273"/>
    </a:custClr>
    <a:custClr name="Traficom 14">
      <a:srgbClr val="002C74"/>
    </a:custClr>
    <a:custClr name="Traficom 15">
      <a:srgbClr val="820084"/>
    </a:custClr>
    <a:custClr name="Traficom 16">
      <a:srgbClr val="9E003B"/>
    </a:custClr>
  </a:custClrLst>
  <a:extLst>
    <a:ext uri="{05A4C25C-085E-4340-85A3-A5531E510DB2}">
      <thm15:themeFamily xmlns:thm15="http://schemas.microsoft.com/office/thememl/2012/main" name="TRAFICOM 1 FI.potx" id="{F25E46A3-7157-4277-A527-EF02D284EB83}" vid="{39060507-F5F2-4A73-9DC2-4A04107C7E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TRAFICOM 1 FI</Template>
  <TotalTime>0</TotalTime>
  <Words>192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Verdana</vt:lpstr>
      <vt:lpstr>Wingdings</vt:lpstr>
      <vt:lpstr>Wingdings 3</vt:lpstr>
      <vt:lpstr>Traficom su</vt:lpstr>
      <vt:lpstr>Sääntelyn ajankohtaista</vt:lpstr>
      <vt:lpstr>Ilmailulain muutoksia 2020-2022</vt:lpstr>
      <vt:lpstr>Ilmailulain muutoksia 2020-2022</vt:lpstr>
      <vt:lpstr>Nostoja EU asetuksien muutoksista</vt:lpstr>
      <vt:lpstr>Kiitos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2023-01-16T09:17:39Z</dcterms:created>
  <dcterms:modified xsi:type="dcterms:W3CDTF">2023-01-24T12:02:28Z</dcterms:modified>
</cp:coreProperties>
</file>