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18"/>
  </p:notesMasterIdLst>
  <p:sldIdLst>
    <p:sldId id="256" r:id="rId4"/>
    <p:sldId id="259" r:id="rId5"/>
    <p:sldId id="275" r:id="rId6"/>
    <p:sldId id="276" r:id="rId7"/>
    <p:sldId id="277" r:id="rId8"/>
    <p:sldId id="278" r:id="rId9"/>
    <p:sldId id="279" r:id="rId10"/>
    <p:sldId id="267" r:id="rId11"/>
    <p:sldId id="281" r:id="rId12"/>
    <p:sldId id="280" r:id="rId13"/>
    <p:sldId id="283" r:id="rId14"/>
    <p:sldId id="284" r:id="rId15"/>
    <p:sldId id="285" r:id="rId16"/>
    <p:sldId id="287" r:id="rId17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57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415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60" y="812520"/>
            <a:ext cx="712692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Siirrä diaa napsauttamalla</a:t>
            </a: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i-FI" sz="2000" b="0" strike="noStrike" spc="-1">
                <a:latin typeface="Arial"/>
              </a:rPr>
              <a:t>Muokkaa muistiinpanojen muotoilua napsauttamalla</a:t>
            </a:r>
          </a:p>
        </p:txBody>
      </p:sp>
      <p:sp>
        <p:nvSpPr>
          <p:cNvPr id="1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i-FI" sz="1400" b="0" strike="noStrike" spc="-1">
                <a:latin typeface="Times New Roman"/>
              </a:rPr>
              <a:t>&lt;ylätunniste&gt;</a:t>
            </a:r>
          </a:p>
        </p:txBody>
      </p:sp>
      <p:sp>
        <p:nvSpPr>
          <p:cNvPr id="175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i-FI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  <p:sp>
        <p:nvSpPr>
          <p:cNvPr id="176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i-FI" sz="1400" b="0" strike="noStrike" spc="-1">
                <a:latin typeface="Times New Roman"/>
              </a:defRPr>
            </a:lvl1pPr>
          </a:lstStyle>
          <a:p>
            <a:r>
              <a:rPr lang="fi-FI" sz="1400" b="0" strike="noStrike" spc="-1">
                <a:latin typeface="Times New Roman"/>
              </a:rPr>
              <a:t>&lt;alatunniste&gt;</a:t>
            </a:r>
          </a:p>
        </p:txBody>
      </p:sp>
      <p:sp>
        <p:nvSpPr>
          <p:cNvPr id="177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i-FI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8E20AD43-9614-4243-8793-3949BF87CC80}" type="slidenum">
              <a:rPr lang="fi-FI" sz="1400" b="0" strike="noStrike" spc="-1">
                <a:latin typeface="Times New Roman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E20AD43-9614-4243-8793-3949BF87CC80}" type="slidenum">
              <a:rPr lang="fi-FI" sz="1400" b="0" strike="noStrike" spc="-1" smtClean="0">
                <a:latin typeface="Times New Roman"/>
              </a:rPr>
              <a:t>1</a:t>
            </a:fld>
            <a:endParaRPr lang="fi-FI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887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181213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223193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343016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139399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137206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E20AD43-9614-4243-8793-3949BF87CC80}" type="slidenum">
              <a:rPr lang="fi-FI" sz="1400" b="0" strike="noStrike" spc="-1" smtClean="0">
                <a:latin typeface="Times New Roman"/>
              </a:rPr>
              <a:t>2</a:t>
            </a:fld>
            <a:endParaRPr lang="fi-FI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477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136142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417771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94573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238061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1100" b="0" strike="noStrike" spc="-1">
                <a:latin typeface="Arial"/>
              </a:rPr>
              <a:t>Poistettu: </a:t>
            </a:r>
            <a:r>
              <a:rPr lang="fi-FI" sz="2400" b="0" strike="noStrike" spc="-1">
                <a:solidFill>
                  <a:srgbClr val="009BDD"/>
                </a:solidFill>
                <a:latin typeface="Arial"/>
              </a:rPr>
              <a:t>AOPA SUOMI on maailman suurimman yleisilmailujärjestön, International Council of Aircraft Owner and Pilot Associations (IAOPA) jäsen.</a:t>
            </a:r>
            <a:endParaRPr lang="fi-FI" sz="2400" b="0" strike="noStrike" spc="-1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3549489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8E20AD43-9614-4243-8793-3949BF87CC80}" type="slidenum">
              <a:rPr lang="fi-FI" sz="1400" b="0" strike="noStrike" spc="-1" smtClean="0">
                <a:latin typeface="Times New Roman"/>
              </a:rPr>
              <a:t>8</a:t>
            </a:fld>
            <a:endParaRPr lang="fi-FI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129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Autofit/>
          </a:bodyPr>
          <a:lstStyle/>
          <a:p>
            <a:pPr marL="216000" indent="-216000"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24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4700" cy="4008437"/>
          </a:xfrm>
          <a:prstGeom prst="rect">
            <a:avLst/>
          </a:prstGeom>
          <a:ln w="0">
            <a:noFill/>
          </a:ln>
        </p:spPr>
      </p:sp>
    </p:spTree>
    <p:extLst>
      <p:ext uri="{BB962C8B-B14F-4D97-AF65-F5344CB8AC3E}">
        <p14:creationId xmlns:p14="http://schemas.microsoft.com/office/powerpoint/2010/main" val="16178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59640" y="19760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520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2404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8808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35964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2404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8808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3819D-14C7-4ED5-A1FE-73FA7C2B1DA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359640" y="107964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4EE350-FA92-49EE-AC68-8800E1EF090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400AA7-8BC2-4057-8A46-8538DC230F5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B2F394-5894-4E09-B82C-5DD34B2B1F1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26877CC-D6EB-4EC7-BCE5-02F4DFE6FB4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359640" y="179640"/>
            <a:ext cx="9358560" cy="221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FB51D43-2E26-4474-B729-E45DD06D87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1E5C08-9E56-44DE-8511-88BFD6F73F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59640" y="107964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15520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65D3D82-633B-46E2-9D75-01ADDE5B4E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FACC26-31F6-472E-AEBA-54B82EE208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59640" y="19760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B33FCB4-5DD0-4FDA-8070-C55A5E56A27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15520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A619B6-FB35-4D15-B3A3-18E4F4F24D9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2404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68808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35964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52404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68808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1DE887-4BA0-46FB-9C5C-09A618C933D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335BFA5-08C9-4297-BC55-F45DB8C2DF1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359640" y="107964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E34BD5B-6FDB-410D-B5A5-E2B1AB212DC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C70EFDF-400C-4C38-872B-34C12EFE2B5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59BD2C1-9D6A-4CC3-A09C-0D8BC3F64D3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9F62131-4117-413D-AFCC-DAB0C7A968E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359640" y="179640"/>
            <a:ext cx="9358560" cy="221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5C714A-8FC1-4393-991E-67750D88950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9CB3096-053A-49C8-928D-F72B94B3D54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515520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978C41D-F015-4807-9676-190DCAB66D1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5BA54D9-B040-49D2-8BD4-5D4BE23BC0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59640" y="19760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8E479B3-0F49-42A9-ABF7-235583A07D9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515520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A0E6C25-6E3F-4B97-87F1-0B915A95FA7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352404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688080" y="10796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35964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352404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6688080" y="1976040"/>
            <a:ext cx="301320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28F6ADD-6CFC-4330-9752-12F01C0F329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59640" y="179640"/>
            <a:ext cx="9358560" cy="221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5200" y="19760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i-FI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5964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5200" y="1079640"/>
            <a:ext cx="45669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endParaRPr lang="fi-FI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359640" y="1976040"/>
            <a:ext cx="9358560" cy="818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 rot="10800000">
            <a:off x="360" y="4499280"/>
            <a:ext cx="10078560" cy="1169280"/>
          </a:xfrm>
          <a:prstGeom prst="flowChartDocumen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0"/>
          </a:gradFill>
          <a:ln w="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Google Shape;9;p9"/>
          <p:cNvSpPr/>
          <p:nvPr/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&lt;päivämäärä/kellonaika&gt;</a:t>
            </a:r>
            <a:endParaRPr lang="fi-FI" sz="1400" b="0" strike="noStrike" spc="-1">
              <a:latin typeface="Arial"/>
            </a:endParaRPr>
          </a:p>
        </p:txBody>
      </p:sp>
      <p:sp>
        <p:nvSpPr>
          <p:cNvPr id="2" name="Google Shape;10;p9"/>
          <p:cNvSpPr/>
          <p:nvPr/>
        </p:nvSpPr>
        <p:spPr>
          <a:xfrm>
            <a:off x="3419640" y="5219280"/>
            <a:ext cx="323892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&lt;alatunniste&gt;</a:t>
            </a:r>
            <a:endParaRPr lang="fi-FI" sz="1400" b="0" strike="noStrike" spc="-1">
              <a:latin typeface="Arial"/>
            </a:endParaRPr>
          </a:p>
        </p:txBody>
      </p:sp>
      <p:sp>
        <p:nvSpPr>
          <p:cNvPr id="3" name="Google Shape;11;p9"/>
          <p:cNvSpPr/>
          <p:nvPr/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D967568-8DA5-487B-9460-851A71B66ED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‹#›</a:t>
            </a:fld>
            <a:endParaRPr lang="fi-FI" sz="1400" b="0" strike="noStrike" spc="-1"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61;p11"/>
          <p:cNvSpPr/>
          <p:nvPr/>
        </p:nvSpPr>
        <p:spPr>
          <a:xfrm>
            <a:off x="360" y="0"/>
            <a:ext cx="10075320" cy="71928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Google Shape;62;p11"/>
          <p:cNvSpPr/>
          <p:nvPr/>
        </p:nvSpPr>
        <p:spPr>
          <a:xfrm>
            <a:off x="2880" y="5039280"/>
            <a:ext cx="10075320" cy="6307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PlaceHolder 1"/>
          <p:cNvSpPr>
            <a:spLocks noGrp="1"/>
          </p:cNvSpPr>
          <p:nvPr>
            <p:ph type="ftr" idx="1"/>
          </p:nvPr>
        </p:nvSpPr>
        <p:spPr>
          <a:xfrm>
            <a:off x="3419640" y="5219280"/>
            <a:ext cx="323892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&lt;alatunniste&gt;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2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81B2D93-329E-4AB1-8E6D-D55D1B740A59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fi-FI" sz="1400" b="0" strike="noStrike" spc="-1">
                <a:latin typeface="Times New Roman"/>
              </a:defRPr>
            </a:lvl1pPr>
          </a:lstStyle>
          <a:p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4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20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2000" b="0" strike="noStrike" spc="-1">
                <a:latin typeface="Arial"/>
              </a:rPr>
              <a:t>Seitsemäs jäsennystaso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61;p11"/>
          <p:cNvSpPr/>
          <p:nvPr/>
        </p:nvSpPr>
        <p:spPr>
          <a:xfrm>
            <a:off x="360" y="0"/>
            <a:ext cx="10075320" cy="71928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Google Shape;62;p11"/>
          <p:cNvSpPr/>
          <p:nvPr/>
        </p:nvSpPr>
        <p:spPr>
          <a:xfrm>
            <a:off x="2880" y="5039280"/>
            <a:ext cx="10075320" cy="630720"/>
          </a:xfrm>
          <a:prstGeom prst="rect">
            <a:avLst/>
          </a:prstGeom>
          <a:gradFill rotWithShape="0">
            <a:gsLst>
              <a:gs pos="0">
                <a:srgbClr val="77CAEE"/>
              </a:gs>
              <a:gs pos="100000">
                <a:srgbClr val="009BDD"/>
              </a:gs>
            </a:gsLst>
            <a:lin ang="10800000"/>
          </a:gradFill>
          <a:ln w="0">
            <a:noFill/>
          </a:ln>
          <a:effectLst>
            <a:outerShdw dist="10800" dir="5400000" rotWithShape="0">
              <a:srgbClr val="009BDD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i-FI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59640" y="107964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59640" y="2959560"/>
            <a:ext cx="9358560" cy="171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000"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Toinen jäsennystaso</a:t>
            </a: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Kolmas jäsennystaso</a:t>
            </a:r>
          </a:p>
          <a:p>
            <a:pPr marL="1728000" lvl="3" indent="-216000">
              <a:spcBef>
                <a:spcPts val="56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i-FI" sz="1800" b="0" strike="noStrike" spc="-1">
                <a:latin typeface="Arial"/>
              </a:rPr>
              <a:t>Neljäs jäsennystaso</a:t>
            </a: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Viides jäsennystaso</a:t>
            </a: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Kuudes jäsennystaso</a:t>
            </a: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i-FI" sz="1800" b="0" strike="noStrike" spc="-1">
                <a:latin typeface="Arial"/>
              </a:rPr>
              <a:t>Seitsemäs jäsennystaso</a:t>
            </a:r>
          </a:p>
        </p:txBody>
      </p:sp>
      <p:sp>
        <p:nvSpPr>
          <p:cNvPr id="133" name="PlaceHolder 4"/>
          <p:cNvSpPr>
            <a:spLocks noGrp="1"/>
          </p:cNvSpPr>
          <p:nvPr>
            <p:ph type="ftr" idx="7"/>
          </p:nvPr>
        </p:nvSpPr>
        <p:spPr>
          <a:xfrm>
            <a:off x="3419640" y="5219280"/>
            <a:ext cx="323892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&lt;alatunniste&gt;</a:t>
            </a:r>
          </a:p>
        </p:txBody>
      </p:sp>
      <p:sp>
        <p:nvSpPr>
          <p:cNvPr id="134" name="PlaceHolder 5"/>
          <p:cNvSpPr>
            <a:spLocks noGrp="1"/>
          </p:cNvSpPr>
          <p:nvPr>
            <p:ph type="sldNum" idx="8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37A2D96-43B5-41D7-B0EA-7F588B50169D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‹#›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dt" idx="9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fi-FI" sz="1400" b="0" strike="noStrike" spc="-1">
                <a:latin typeface="Times New Roman"/>
              </a:defRPr>
            </a:lvl1pPr>
          </a:lstStyle>
          <a:p>
            <a:r>
              <a:rPr lang="fi-FI" sz="1400" b="0" strike="noStrike" spc="-1">
                <a:latin typeface="Times New Roman"/>
              </a:rPr>
              <a:t>&lt;päivämäärä/kellonaika&gt;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.fi/ais/aipsup/Sup/S2022/EF_SUP_2022_032_e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ficom.fi/sites/default/files/media/regulation/Perustelumuistio%20OPS%20M1-17%20Radiovyohykkeet_2022_final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/>
          <p:cNvPicPr/>
          <p:nvPr/>
        </p:nvPicPr>
        <p:blipFill>
          <a:blip r:embed="rId3"/>
          <a:stretch/>
        </p:blipFill>
        <p:spPr>
          <a:xfrm>
            <a:off x="0" y="1804680"/>
            <a:ext cx="10080000" cy="1634040"/>
          </a:xfrm>
          <a:prstGeom prst="rect">
            <a:avLst/>
          </a:prstGeom>
          <a:ln w="0">
            <a:noFill/>
          </a:ln>
        </p:spPr>
      </p:pic>
      <p:sp>
        <p:nvSpPr>
          <p:cNvPr id="179" name="TextBox 178"/>
          <p:cNvSpPr txBox="1"/>
          <p:nvPr/>
        </p:nvSpPr>
        <p:spPr>
          <a:xfrm>
            <a:off x="3060000" y="3780000"/>
            <a:ext cx="5651738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fi-FI" sz="1800" b="0" strike="noStrike" spc="-1" dirty="0">
                <a:latin typeface="Arial"/>
              </a:rPr>
              <a:t>Ilmatilan hallinnan seminaari 17.01.2023 /JP Kinos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3DD263-3975-62D0-3E45-35F005B4F377}"/>
              </a:ext>
            </a:extLst>
          </p:cNvPr>
          <p:cNvSpPr txBox="1"/>
          <p:nvPr/>
        </p:nvSpPr>
        <p:spPr>
          <a:xfrm>
            <a:off x="203199" y="1758461"/>
            <a:ext cx="2891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ILMAILUN ELINEHTOJEN PUOLESTA</a:t>
            </a:r>
            <a:r>
              <a:rPr lang="en-US" sz="1200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DRONEILLE VARATUT TILAPÄISET VAARA-ALUEET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Kolme isoa aluetta Teiskossa </a:t>
            </a:r>
            <a:r>
              <a:rPr lang="fi-FI" sz="1200" spc="-1" dirty="0">
                <a:latin typeface="Arial"/>
                <a:hlinkClick r:id="rId3"/>
              </a:rPr>
              <a:t>https://www.ais.fi/ais/aipsup/Sup/S2022/EF_SUP_2022_032_en.pdf</a:t>
            </a:r>
            <a:r>
              <a:rPr lang="fi-FI" sz="1200" spc="-1" dirty="0">
                <a:latin typeface="Arial"/>
              </a:rPr>
              <a:t> </a:t>
            </a:r>
            <a:r>
              <a:rPr lang="fi-FI" sz="2400" spc="-1" dirty="0">
                <a:latin typeface="Arial"/>
              </a:rPr>
              <a:t>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N</a:t>
            </a:r>
            <a:r>
              <a:rPr lang="fi-FI" sz="2400" b="0" strike="noStrike" spc="-1" dirty="0">
                <a:latin typeface="Arial"/>
              </a:rPr>
              <a:t>äillä alueilla lennetään </a:t>
            </a:r>
            <a:r>
              <a:rPr lang="fi-FI" sz="2400" b="0" strike="noStrike" spc="-1" dirty="0" err="1">
                <a:latin typeface="Arial"/>
              </a:rPr>
              <a:t>d</a:t>
            </a:r>
            <a:r>
              <a:rPr lang="fi-FI" sz="2400" spc="-1" dirty="0" err="1">
                <a:latin typeface="Arial"/>
              </a:rPr>
              <a:t>roneilla</a:t>
            </a:r>
            <a:r>
              <a:rPr lang="fi-FI" sz="2400" spc="-1" dirty="0">
                <a:latin typeface="Arial"/>
              </a:rPr>
              <a:t> </a:t>
            </a:r>
            <a:r>
              <a:rPr lang="fi-FI" sz="2400" b="0" strike="noStrike" spc="-1" dirty="0">
                <a:latin typeface="Arial"/>
              </a:rPr>
              <a:t>näköetäisyyden ulkopuolella.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Alueet aktivoidaan todellisen käytön mukaan ja tosiaikainen tieto löytynee </a:t>
            </a:r>
            <a:r>
              <a:rPr lang="fi-FI" sz="2400" spc="-1" dirty="0" err="1">
                <a:latin typeface="Arial"/>
              </a:rPr>
              <a:t>Aviamapsin</a:t>
            </a:r>
            <a:r>
              <a:rPr lang="fi-FI" sz="2400" spc="-1" dirty="0">
                <a:latin typeface="Arial"/>
              </a:rPr>
              <a:t> kautta. Lentävään koneeseen tietoa ei toiminnan aktiivisuuden muutoksista tule kysymättä.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1" strike="noStrike" spc="-1" dirty="0">
                <a:solidFill>
                  <a:schemeClr val="accent2"/>
                </a:solidFill>
                <a:latin typeface="Arial"/>
              </a:rPr>
              <a:t>MIEHITETTY ILMAILU ON VÄISTÄMISVELVOLLINEN</a:t>
            </a:r>
            <a:r>
              <a:rPr lang="fi-FI" sz="2400" b="0" strike="noStrike" spc="-1" dirty="0">
                <a:latin typeface="Arial"/>
              </a:rPr>
              <a:t> ”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Miehittämättömällä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ilma-aluksella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varatulla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vaara-alueella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väistövelvoitetta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muuhun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ilmaliikenteeseen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TKK 3.10).”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10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7484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TÖRMÄYSTEN VÄLTTÄMINEN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Ensimmäinen asia on tietää ja tunnistaa vaarallinen ilmatila jotta sinne menemisen voi välttää silloin kun vaara on todellinen.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Tosiaikainen tieto lennon aikana on ainoa toimiva keino. Varoitukset lakkaavat toimimasta kun niitä on koko ajan ja liian monessa paikassa.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Myös miehitetyllä ilmailulla täytyy olla mahdollisuus miehittämättömän ja muun ilmailun sähköiseen näkyvyyteen.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1" strike="noStrike" spc="-1" dirty="0">
                <a:solidFill>
                  <a:schemeClr val="accent2"/>
                </a:solidFill>
                <a:latin typeface="Arial"/>
              </a:rPr>
              <a:t>NÄE JA VÄISTÄ EI ENÄÄ TOIMI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11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320865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RATKAISUN LÖYTYMINEN ON ELINEHTO MEILLE KAIKILLE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 err="1">
                <a:latin typeface="Arial"/>
              </a:rPr>
              <a:t>Drone</a:t>
            </a:r>
            <a:r>
              <a:rPr lang="fi-FI" sz="2400" spc="-1" dirty="0">
                <a:latin typeface="Arial"/>
              </a:rPr>
              <a:t>-liiketoiminnat eivät pääse ilman sitä vauhtiin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Ensimmäinen ihmishenkiä vaativa onnettomuus pysäyttää kaiken pitkäksi aikaa, ei ole mitään syytä jäädä sitä odottamaan.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Me kaikki tiedämme, että järkevä, kohtuuhintainen ratkaisu on olemassa. Ratkaisu, joka poistaa samalla monta muuta pulmaa ja vie meidän ilmailuinfrastruktuurimme nykyaikaan.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1" strike="noStrike" spc="-1" dirty="0">
                <a:solidFill>
                  <a:schemeClr val="accent2"/>
                </a:solidFill>
                <a:latin typeface="Arial"/>
              </a:rPr>
              <a:t>ON YHTEISKUNNAN JA VIRANOMAISTEN VELVOLLISUUS HUOLEHTIA INFRASTRUKTUURISTA, MYÖS ILMAILUSSA.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12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214072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OTETAAN MALLIA NORJAN CAA:LTA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13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FCA587-829D-C1BD-EBEC-585423DC94E5}"/>
              </a:ext>
            </a:extLst>
          </p:cNvPr>
          <p:cNvSpPr txBox="1">
            <a:spLocks/>
          </p:cNvSpPr>
          <p:nvPr/>
        </p:nvSpPr>
        <p:spPr>
          <a:xfrm>
            <a:off x="286407" y="1129226"/>
            <a:ext cx="4233863" cy="35177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The test in Norway</a:t>
            </a:r>
            <a:br>
              <a:rPr lang="nb-NO"/>
            </a:br>
            <a:r>
              <a:rPr lang="nb-NO" sz="1654"/>
              <a:t>2022: Two test ground stations @ Oslo and Bodø</a:t>
            </a:r>
            <a:br>
              <a:rPr lang="nb-NO" sz="1654"/>
            </a:br>
            <a:r>
              <a:rPr lang="nb-NO" sz="1654"/>
              <a:t/>
            </a:r>
            <a:br>
              <a:rPr lang="nb-NO" sz="1654"/>
            </a:br>
            <a:r>
              <a:rPr lang="nb-NO" sz="1654"/>
              <a:t>Set-up like in the USA - except air to air UAT @ 978 MHz.</a:t>
            </a:r>
            <a:br>
              <a:rPr lang="nb-NO" sz="1654"/>
            </a:br>
            <a:r>
              <a:rPr lang="nb-NO" sz="1654"/>
              <a:t/>
            </a:r>
            <a:br>
              <a:rPr lang="nb-NO" sz="1654"/>
            </a:br>
            <a:r>
              <a:rPr lang="nb-NO" sz="1654"/>
              <a:t>2025: Ten station test will give topography data</a:t>
            </a:r>
            <a:br>
              <a:rPr lang="nb-NO" sz="1654"/>
            </a:br>
            <a:r>
              <a:rPr lang="nb-NO" sz="1654"/>
              <a:t/>
            </a:r>
            <a:br>
              <a:rPr lang="nb-NO" sz="1654"/>
            </a:br>
            <a:r>
              <a:rPr lang="nb-NO" sz="1654"/>
              <a:t>2030: ADS-B is proposed to be mandatory in all controlled airspace</a:t>
            </a:r>
            <a:br>
              <a:rPr lang="nb-NO" sz="1654"/>
            </a:br>
            <a:endParaRPr lang="nb-NO" sz="1654" dirty="0"/>
          </a:p>
        </p:txBody>
      </p:sp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BF196D1F-6019-3AAC-A339-687251A3DA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8" y="855733"/>
            <a:ext cx="4641031" cy="3980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27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KÄYNNISTETÄÄN ADS-B/UAT MAA-ASEMAVERKON MÄÄRITTELY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Tarvitaan työryhmä tutkimaan ja arvioimaan ADS-B/UAT maa-asemaverkon merkitys, perustamis- ja käyttökustannukset sekä vaikutus muuhun säätelyyn.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Selvitetään yhteistyömahdollisuudet Norjan viranomaisen, potentiaalisten koti- ja ulkomaisten toimijoiden kanssa.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Siirrytään ilmailun digikehityksen kärkeen Euroopassa.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1" strike="noStrike" spc="-1" dirty="0">
                <a:solidFill>
                  <a:schemeClr val="accent2"/>
                </a:solidFill>
                <a:latin typeface="Arial"/>
              </a:rPr>
              <a:t>ON KORKEA AIKA TOIMIA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14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25890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SUOMEN ILMAILUN ELINEHTOJEN PUOLESTA</a:t>
            </a:r>
            <a:endParaRPr lang="fi-FI" sz="2400" b="0" strike="noStrike" spc="-1" dirty="0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92891" y="1819473"/>
            <a:ext cx="9358560" cy="237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buClr>
                <a:srgbClr val="009BDD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Puolustamme ihmisten ja yritysten vapautta lentää ja hyödyntää ilmailua Suomen ilmatilassa ja yhteiskunnassa, ketään suosimatta tai väheksymättä.</a:t>
            </a:r>
          </a:p>
          <a:p>
            <a:pPr marL="457200" indent="-380880">
              <a:lnSpc>
                <a:spcPct val="100000"/>
              </a:lnSpc>
              <a:buClr>
                <a:srgbClr val="009BDD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  <a:ea typeface="Arial"/>
              </a:rPr>
              <a:t>Haluamme suomalaisen ilmailun pysyvän mukana kansainvälisessä kehityksessä.</a:t>
            </a:r>
            <a:endParaRPr lang="fi-FI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fi-FI" sz="2400" b="0" strike="noStrike" spc="-1" dirty="0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17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83586831-A110-42C5-841E-D4881FE10B81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dt" idx="18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MIEHITTÄMÄTTÖMÄN JA MIEHITETYN ILMAILUN</a:t>
            </a:r>
            <a:r>
              <a:rPr lang="fi-FI" sz="14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YHTEISELO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Me kaikki haluamme saada miehittämättömään ilmailuun liittyvät mahdollisuudet hyödynnettyä mahdollisimman tehokkaasti.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Se edellyttää mahdollisten konfliktien ja ongelmakohtien tunnistamista ja niihin  käytännönläheisiä ratkaisuja.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Tärkein kaikista on turvallisuus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Siksi miehitetyn ja miehittämättömän ilmailun yhteiseloon on kiinnitettävä huomiota ja on löydettävä toimivat ratkaisut joilla ihmishenkien vaarantaminen voidaan välttää. 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37212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VALVOTUSSA ILMATILASSA EI SUURIA ONGELMIA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16945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Esimerkiksi Oulun kokeiluympäristössä lennonjohto pystyy epäilemättä huolehtimaan miehitetyn ja miehittämättömän liikenteen porrastamisesta.</a:t>
            </a:r>
          </a:p>
          <a:p>
            <a:pPr marL="76320" indent="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None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 </a:t>
            </a: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B0F01-2A4D-E683-703C-4A8F56F7A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2225271"/>
            <a:ext cx="5827221" cy="32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VAARA ON VALVOMATTOMASSA ALAILMATILASSA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Mikäli muuta ei ole määrätty, saavat miehittämättömät laitteet lentää </a:t>
            </a:r>
            <a:r>
              <a:rPr lang="fi-FI" sz="2400" spc="-1" dirty="0" err="1">
                <a:latin typeface="Arial"/>
              </a:rPr>
              <a:t>max</a:t>
            </a:r>
            <a:r>
              <a:rPr lang="fi-FI" sz="2400" spc="-1" dirty="0">
                <a:latin typeface="Arial"/>
              </a:rPr>
              <a:t>. 400 jalan korkeudella maanpinnasta.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Miehitetty ilmailu lentää vähintään 500 jalan korkeudella paitsi lentoon lähtiessään ja laskeutuessaan. Ongelmia voi siis syntyä lähinnä lentopaikkojen lähistöllä samoin kuin erilaisilla miehitetyillä liitimillä, helikoptereilla sekä vesi- ja suksikoneilla varsinaisten lentopaikkojen ulkopuolella toimittaessa.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LENTÄJÄN ON LÄHES MAHDOTONTA NÄHDÄ JA VÄISTÄÄ</a:t>
            </a:r>
            <a:endParaRPr lang="fi-FI" sz="2400" b="0" strike="noStrike" spc="-1" dirty="0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11695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VALVOMATTOMILLA LENTOPAIKOILLA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1072080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Lentopaikkojen ympärillä on rajoittavat UAS alueet.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Nämä alueet ovat liian pieniä, 2 kilometriä kynnykseltä ei riitä!</a:t>
            </a:r>
            <a:endParaRPr lang="fi-FI" sz="2400" spc="-1" dirty="0">
              <a:latin typeface="Arial"/>
            </a:endParaRP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Kiitorataa 3 asteen lähestymiskulmalla lähestyvä lentokone on </a:t>
            </a:r>
          </a:p>
          <a:p>
            <a:pPr marL="914400" lvl="1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000" b="1" spc="-1" dirty="0">
                <a:latin typeface="Arial"/>
              </a:rPr>
              <a:t>3km päässä kentältä 500 jalan korkeudessa</a:t>
            </a:r>
          </a:p>
          <a:p>
            <a:pPr marL="914400" lvl="1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000" b="1" strike="noStrike" spc="-1" dirty="0">
                <a:latin typeface="Arial"/>
              </a:rPr>
              <a:t>2km päässä kentältä 340 jalan korkeudessa </a:t>
            </a:r>
            <a:r>
              <a:rPr lang="fi-FI" sz="2000" b="1" spc="-1" dirty="0">
                <a:latin typeface="Arial"/>
              </a:rPr>
              <a:t>(</a:t>
            </a:r>
            <a:r>
              <a:rPr lang="fi-FI" sz="2000" b="1" spc="-1" dirty="0" err="1">
                <a:latin typeface="Arial"/>
              </a:rPr>
              <a:t>d</a:t>
            </a:r>
            <a:r>
              <a:rPr lang="fi-FI" sz="2000" b="1" strike="noStrike" spc="-1" dirty="0" err="1">
                <a:latin typeface="Arial"/>
              </a:rPr>
              <a:t>rone</a:t>
            </a:r>
            <a:r>
              <a:rPr lang="fi-FI" sz="2000" b="1" strike="noStrike" spc="-1" dirty="0">
                <a:latin typeface="Arial"/>
              </a:rPr>
              <a:t> 400 jalassa)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solidFill>
                  <a:schemeClr val="accent2"/>
                </a:solidFill>
                <a:latin typeface="Arial"/>
              </a:rPr>
              <a:t>ON VAIKEA YMMÄRTÄÄ MIKSEI MONTA KERTAA ESITTÄMÄÄMME VAATIMUSTA SUOJAETÄISYYDEN KASVATTAMISESTA 3 KILOMETRIIN OLE HUOMIOITU !!</a:t>
            </a:r>
            <a:endParaRPr lang="fi-FI" sz="2400" b="0" strike="noStrike" spc="-1" dirty="0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16533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3 ASTEEN LIUKUKULMA ON YLEINEN STANDARDI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19" y="897512"/>
            <a:ext cx="9384807" cy="12388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Nykyaikainen avioniikka (vasen kuva) tarjoaa jo 3 asteen liukupolun näkölähestymiseen kaikille kentille. Oikeanpuoleisessa kuvassa näkymä koneesta 500’ / 3km kentältä liukupolulla.</a:t>
            </a:r>
            <a:endParaRPr lang="fi-FI" sz="2400" b="0" strike="noStrike" spc="-1" dirty="0">
              <a:latin typeface="Arial"/>
            </a:endParaRP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Liian pieni suoja-alue antaa väärän turvallisuuden tunteen.</a:t>
            </a:r>
            <a:endParaRPr lang="fi-FI" sz="2400" spc="-1" dirty="0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7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F4710-5EA8-4E2D-7586-D614F6AC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2996"/>
            <a:ext cx="5935976" cy="2901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CC4F4-0CD9-AB8D-F8E0-BEFF69BA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12" y="2136371"/>
            <a:ext cx="5284414" cy="28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59640" y="106560"/>
            <a:ext cx="9358560" cy="62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i-FI" sz="2400" strike="noStrike" spc="-1" dirty="0">
                <a:solidFill>
                  <a:schemeClr val="bg1"/>
                </a:solidFill>
                <a:latin typeface="Arial"/>
              </a:rPr>
              <a:t>ESIMERKKEJÄ UAS-ILMATILAVYÖHYKKEISTÄ</a:t>
            </a:r>
          </a:p>
        </p:txBody>
      </p:sp>
      <p:pic>
        <p:nvPicPr>
          <p:cNvPr id="218" name="Picture 217"/>
          <p:cNvPicPr/>
          <p:nvPr/>
        </p:nvPicPr>
        <p:blipFill>
          <a:blip r:embed="rId3"/>
          <a:stretch/>
        </p:blipFill>
        <p:spPr>
          <a:xfrm>
            <a:off x="1171768" y="2513814"/>
            <a:ext cx="3780000" cy="30582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218"/>
          <p:cNvPicPr/>
          <p:nvPr/>
        </p:nvPicPr>
        <p:blipFill>
          <a:blip r:embed="rId4"/>
          <a:stretch/>
        </p:blipFill>
        <p:spPr>
          <a:xfrm>
            <a:off x="4964301" y="2516694"/>
            <a:ext cx="4832640" cy="3055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2A316849-17CD-74FA-BD1C-1CA05B81BD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99519" y="897512"/>
            <a:ext cx="9384807" cy="12388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Teiskon rajoittava suoja-alue vasemmassa kuvassa.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Oikealla mutterin muotoinen lennokkikerhon salliva alue.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Oikealla myös </a:t>
            </a:r>
            <a:r>
              <a:rPr lang="fi-FI" sz="2400" b="0" strike="noStrike" spc="-1" dirty="0" err="1">
                <a:latin typeface="Arial"/>
              </a:rPr>
              <a:t>Instan</a:t>
            </a:r>
            <a:r>
              <a:rPr lang="fi-FI" sz="2400" b="0" strike="noStrike" spc="-1" dirty="0">
                <a:latin typeface="Arial"/>
              </a:rPr>
              <a:t> varaamat BVLOS alueet.</a:t>
            </a:r>
            <a:endParaRPr lang="fi-FI" sz="2400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59640" y="179640"/>
            <a:ext cx="9358560" cy="477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i-FI" sz="2400" spc="-1" dirty="0">
                <a:solidFill>
                  <a:srgbClr val="FFFFFF"/>
                </a:solidFill>
                <a:latin typeface="Arial"/>
                <a:ea typeface="Arial"/>
              </a:rPr>
              <a:t>LENNOKKIKENTÄT (mutterin muotoinen alue)</a:t>
            </a:r>
            <a:r>
              <a:rPr lang="fi-FI" sz="2000" spc="-1" dirty="0">
                <a:solidFill>
                  <a:srgbClr val="FFFFFF"/>
                </a:solidFill>
                <a:latin typeface="Arial"/>
                <a:ea typeface="Arial"/>
              </a:rPr>
              <a:t> </a:t>
            </a:r>
            <a:endParaRPr lang="fi-FI" sz="3300" b="0" strike="noStrike" spc="-1" dirty="0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299520" y="897513"/>
            <a:ext cx="9358560" cy="359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Oletus on että lennokkikentillä toiminta on vastuullista ja lennättäjät kuuntelevat kentän taajuudella muuta liikennettä sekä väistävät miehitettyä liikennettä tarvittaessa.</a:t>
            </a: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b="0" strike="noStrike" spc="-1" dirty="0">
                <a:latin typeface="Arial"/>
              </a:rPr>
              <a:t>Tällaisia lennokkikenttiä on myös RMZ-alueilla kuten esimerkiksi Pyhtään kentän luoteispuolella. Lennokeilla ei liene kuitenkaan velvollisuutta tehdä liikenneilmoituksia joka on hieman outoa.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https://www.traficom.fi/sites/default/files/media/regulation/Perustelumuistio%20OPS%20M1-17%20Radiovyohykkeet_2022_final.pdf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fi-FI" sz="2400" b="0" strike="noStrike" spc="-1" dirty="0">
              <a:latin typeface="Arial"/>
            </a:endParaRPr>
          </a:p>
          <a:p>
            <a:pPr marL="457200" indent="-380880">
              <a:lnSpc>
                <a:spcPct val="100000"/>
              </a:lnSpc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"/>
              <a:tabLst>
                <a:tab pos="0" algn="l"/>
              </a:tabLst>
            </a:pPr>
            <a:r>
              <a:rPr lang="fi-FI" sz="2400" spc="-1" dirty="0">
                <a:latin typeface="Arial"/>
              </a:rPr>
              <a:t>Pyhtään yläraja 5,000’ herättää kysymyksen kyvystä väistää…</a:t>
            </a:r>
            <a:endParaRPr lang="fi-FI" sz="2400" b="0" strike="noStrike" spc="-1" dirty="0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3"/>
          </p:nvPr>
        </p:nvSpPr>
        <p:spPr>
          <a:xfrm>
            <a:off x="737928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fi-FI" sz="1400" b="0" strike="noStrike" spc="-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C3F0EE15-4996-4C73-9F73-EC9F28D6AF0C}" type="slidenum">
              <a:rPr lang="fi-FI" sz="1400" b="0" strike="noStrike" spc="-1">
                <a:solidFill>
                  <a:srgbClr val="FFFFFF"/>
                </a:solidFill>
                <a:latin typeface="Arial"/>
                <a:ea typeface="Arial"/>
              </a:rPr>
              <a:t>9</a:t>
            </a:fld>
            <a:endParaRPr lang="fi-FI" sz="14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dt" idx="14"/>
          </p:nvPr>
        </p:nvSpPr>
        <p:spPr>
          <a:xfrm>
            <a:off x="359640" y="5219280"/>
            <a:ext cx="2339280" cy="3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fi-FI" sz="1400" b="0" strike="noStrike" spc="-1"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i-FI" sz="1400" b="0" strike="noStrike" spc="-1">
                <a:latin typeface="Times New Roman"/>
              </a:rPr>
              <a:t>17.01.2023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r>
              <a:rPr lang="fi-FI"/>
              <a:t>17.01.2023</a:t>
            </a:r>
          </a:p>
        </p:txBody>
      </p:sp>
    </p:spTree>
    <p:extLst>
      <p:ext uri="{BB962C8B-B14F-4D97-AF65-F5344CB8AC3E}">
        <p14:creationId xmlns:p14="http://schemas.microsoft.com/office/powerpoint/2010/main" val="276027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719</Words>
  <Application>Microsoft Office PowerPoint</Application>
  <PresentationFormat>Custom</PresentationFormat>
  <Paragraphs>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SUOMEN ILMAILUN ELINEHTOJEN PUOLESTA</vt:lpstr>
      <vt:lpstr>MIEHITTÄMÄTTÖMÄN JA MIEHITETYN ILMAILUN YHTEISELO </vt:lpstr>
      <vt:lpstr>VALVOTUSSA ILMATILASSA EI SUURIA ONGELMIA </vt:lpstr>
      <vt:lpstr>VAARA ON VALVOMATTOMASSA ALAILMATILASSA </vt:lpstr>
      <vt:lpstr>VALVOMATTOMILLA LENTOPAIKOILLA </vt:lpstr>
      <vt:lpstr>3 ASTEEN LIUKUKULMA ON YLEINEN STANDARDI </vt:lpstr>
      <vt:lpstr>ESIMERKKEJÄ UAS-ILMATILAVYÖHYKKEISTÄ</vt:lpstr>
      <vt:lpstr>LENNOKKIKENTÄT (mutterin muotoinen alue) </vt:lpstr>
      <vt:lpstr>DRONEILLE VARATUT TILAPÄISET VAARA-ALUEET </vt:lpstr>
      <vt:lpstr>TÖRMÄYSTEN VÄLTTÄMINEN </vt:lpstr>
      <vt:lpstr>RATKAISUN LÖYTYMINEN ON ELINEHTO MEILLE KAIKILLE </vt:lpstr>
      <vt:lpstr>OTETAAN MALLIA NORJAN CAA:LTA</vt:lpstr>
      <vt:lpstr>KÄYNNISTETÄÄN ADS-B/UAT MAA-ASEMAVERKON MÄÄRITTELY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JP Kinos</dc:creator>
  <dc:description/>
  <cp:lastModifiedBy>Luiro Jani</cp:lastModifiedBy>
  <cp:revision>19</cp:revision>
  <dcterms:created xsi:type="dcterms:W3CDTF">2022-12-06T19:04:48Z</dcterms:created>
  <dcterms:modified xsi:type="dcterms:W3CDTF">2023-01-24T11:40:35Z</dcterms:modified>
  <dc:language>fi-FI</dc:language>
</cp:coreProperties>
</file>