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95" r:id="rId2"/>
    <p:sldId id="304" r:id="rId3"/>
    <p:sldId id="316" r:id="rId4"/>
    <p:sldId id="306" r:id="rId5"/>
    <p:sldId id="315" r:id="rId6"/>
    <p:sldId id="31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hjeet" id="{78A290E5-5AAA-4D44-8457-78B06D811255}">
          <p14:sldIdLst/>
        </p14:section>
        <p14:section name="Esitys" id="{8800AE33-4428-4831-AC74-A1857DD8EFFE}">
          <p14:sldIdLst>
            <p14:sldId id="295"/>
            <p14:sldId id="304"/>
            <p14:sldId id="316"/>
            <p14:sldId id="306"/>
            <p14:sldId id="315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7C8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7455" autoAdjust="0"/>
  </p:normalViewPr>
  <p:slideViewPr>
    <p:cSldViewPr snapToGrid="0">
      <p:cViewPr varScale="1">
        <p:scale>
          <a:sx n="81" d="100"/>
          <a:sy n="81" d="100"/>
        </p:scale>
        <p:origin x="114" y="1830"/>
      </p:cViewPr>
      <p:guideLst/>
    </p:cSldViewPr>
  </p:slideViewPr>
  <p:outlineViewPr>
    <p:cViewPr>
      <p:scale>
        <a:sx n="33" d="100"/>
        <a:sy n="33" d="100"/>
      </p:scale>
      <p:origin x="0" y="-1270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4602575-9EAF-19A0-9847-12CD2B7914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704949-FF20-BDA6-80A8-5BB77E443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A647E-FC34-48BE-8E96-6D156D49D38A}" type="datetimeFigureOut">
              <a:rPr lang="fi-FI" smtClean="0"/>
              <a:t>16.1.2023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5E27156-F8DF-D6F6-89BD-731383CB97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7BC741-35EB-5276-DE13-B01C7C01D0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DB7B-4381-47BB-BC73-39DA21E35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692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ADEF0-302C-0740-AA59-1A0E43384264}" type="datetimeFigureOut">
              <a:rPr lang="en-FI" smtClean="0"/>
              <a:t>01/16/2023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87C45-9367-6644-83AC-E35F0EDF28A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6158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tsikkodia_väri_tai_kuva_o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63" y="2857550"/>
            <a:ext cx="4976918" cy="2169000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63" y="5206550"/>
            <a:ext cx="4976918" cy="972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0A42AC09-A746-8C88-74AB-010E3AFBF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4750" y="0"/>
            <a:ext cx="5937250" cy="6858000"/>
          </a:xfrm>
          <a:custGeom>
            <a:avLst/>
            <a:gdLst>
              <a:gd name="connsiteX0" fmla="*/ 1286063 w 5937250"/>
              <a:gd name="connsiteY0" fmla="*/ 0 h 6858000"/>
              <a:gd name="connsiteX1" fmla="*/ 5937250 w 5937250"/>
              <a:gd name="connsiteY1" fmla="*/ 0 h 6858000"/>
              <a:gd name="connsiteX2" fmla="*/ 5937250 w 5937250"/>
              <a:gd name="connsiteY2" fmla="*/ 6858000 h 6858000"/>
              <a:gd name="connsiteX3" fmla="*/ 1286063 w 5937250"/>
              <a:gd name="connsiteY3" fmla="*/ 6858000 h 6858000"/>
              <a:gd name="connsiteX4" fmla="*/ 1191995 w 5937250"/>
              <a:gd name="connsiteY4" fmla="*/ 6749405 h 6858000"/>
              <a:gd name="connsiteX5" fmla="*/ 0 w 5937250"/>
              <a:gd name="connsiteY5" fmla="*/ 3429000 h 6858000"/>
              <a:gd name="connsiteX6" fmla="*/ 1191995 w 5937250"/>
              <a:gd name="connsiteY6" fmla="*/ 1085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7250" h="6858000">
                <a:moveTo>
                  <a:pt x="1286063" y="0"/>
                </a:moveTo>
                <a:lnTo>
                  <a:pt x="5937250" y="0"/>
                </a:lnTo>
                <a:lnTo>
                  <a:pt x="5937250" y="6858000"/>
                </a:lnTo>
                <a:lnTo>
                  <a:pt x="1286063" y="6858000"/>
                </a:lnTo>
                <a:lnTo>
                  <a:pt x="1191995" y="6749405"/>
                </a:lnTo>
                <a:cubicBezTo>
                  <a:pt x="447331" y="5847081"/>
                  <a:pt x="0" y="4690280"/>
                  <a:pt x="0" y="3429000"/>
                </a:cubicBezTo>
                <a:cubicBezTo>
                  <a:pt x="0" y="2167720"/>
                  <a:pt x="447331" y="1010919"/>
                  <a:pt x="1191995" y="108596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pic>
        <p:nvPicPr>
          <p:cNvPr id="8" name="Kuva 7" descr="Liikenne- ja viestintävirasto Traficom">
            <a:extLst>
              <a:ext uri="{FF2B5EF4-FFF2-40B4-BE49-F238E27FC236}">
                <a16:creationId xmlns:a16="http://schemas.microsoft.com/office/drawing/2014/main" id="{8B71D737-7712-4BF3-7521-121673ACF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169" y="1194997"/>
            <a:ext cx="3001432" cy="6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1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umm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FEBF18-A891-8B79-C2B6-820C2FB830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D8BDDB5-7090-4055-A01C-411BF3D97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325" y="601663"/>
            <a:ext cx="6930000" cy="972000"/>
          </a:xfrm>
          <a:effectLst>
            <a:outerShdw blurRad="260246" dist="9998" dir="5400000" algn="ctr" rotWithShape="0">
              <a:srgbClr val="000000">
                <a:alpha val="60000"/>
              </a:srgbClr>
            </a:outerShdw>
          </a:effectLst>
        </p:spPr>
        <p:txBody>
          <a:bodyPr anchor="b"/>
          <a:lstStyle>
            <a:lvl1pPr algn="r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ABD85E11-A5AA-4DC3-BA51-1D8F3812F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325" y="1753664"/>
            <a:ext cx="6930000" cy="968400"/>
          </a:xfrm>
          <a:effectLst>
            <a:outerShdw blurRad="254000" dir="5040000" algn="ctr" rotWithShape="0">
              <a:srgbClr val="000000">
                <a:alpha val="70000"/>
              </a:srgbClr>
            </a:outerShdw>
          </a:effectLst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EF8BC7-9DBC-4A07-A280-4DE1E67CCF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EAB614-91BC-4CF0-9FD0-0E75925CB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247FDA-E997-4F9B-B4A3-31593E23040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16.1.2023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5BE560-416D-46AA-A90A-7A84609350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564B6CAD-213F-1B0F-BCA5-A7DA80715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6490800"/>
            <a:ext cx="1170000" cy="1584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6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Vaalea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FEBF18-A891-8B79-C2B6-820C2FB830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D8BDDB5-7090-4055-A01C-411BF3D97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200" y="914400"/>
            <a:ext cx="6930000" cy="1019572"/>
          </a:xfrm>
          <a:effectLst/>
        </p:spPr>
        <p:txBody>
          <a:bodyPr anchor="b"/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ABD85E11-A5AA-4DC3-BA51-1D8F3812F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200" y="2066400"/>
            <a:ext cx="6930000" cy="968400"/>
          </a:xfrm>
          <a:effectLst/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EF8BC7-9DBC-4A07-A280-4DE1E67CCF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EAB614-91BC-4CF0-9FD0-0E75925CB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D8B37B-0029-4056-BE40-B591D8674A96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16.1.2023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5BE560-416D-46AA-A90A-7A84609350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16BE4CA8-672C-BEEE-EA67-92251AFB42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6490800"/>
            <a:ext cx="1170000" cy="1584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709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konit_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63" y="601663"/>
            <a:ext cx="5494337" cy="1127125"/>
          </a:xfrm>
        </p:spPr>
        <p:txBody>
          <a:bodyPr anchor="t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64" y="1365211"/>
            <a:ext cx="5494336" cy="145604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363EDDE-ADD3-4504-8A94-8E34C40C84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[Esityksen nimi]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169D6F5-1440-4AD1-BFD2-06029438D0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fld id="{5C7005AC-9276-49F9-A829-8A247E5503D5}" type="datetime1">
              <a:rPr lang="fi-FI" smtClean="0"/>
              <a:t>16.1.2023</a:t>
            </a:fld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2C44236-A5A3-44F0-A1ED-F788F96664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314ADB-317C-87AF-0E03-F7978D16C8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" y="3106509"/>
            <a:ext cx="12178308" cy="27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4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konit_tumm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63" y="1376093"/>
            <a:ext cx="5494337" cy="972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63" y="601663"/>
            <a:ext cx="5494337" cy="1127125"/>
          </a:xfrm>
        </p:spPr>
        <p:txBody>
          <a:bodyPr anchor="t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363EDDE-ADD3-4504-8A94-8E34C40C84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[Esityksen nimi]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169D6F5-1440-4AD1-BFD2-06029438D0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E7EAF8-A420-4164-B281-0AC5A108056B}" type="datetime1">
              <a:rPr lang="fi-FI" smtClean="0"/>
              <a:t>16.1.2023</a:t>
            </a:fld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2C44236-A5A3-44F0-A1ED-F788F96664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94FCE0-4079-4FBC-7DBD-6F30E0793E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240"/>
            <a:ext cx="12192000" cy="2762250"/>
          </a:xfrm>
          <a:prstGeom prst="rect">
            <a:avLst/>
          </a:prstGeom>
        </p:spPr>
      </p:pic>
      <p:pic>
        <p:nvPicPr>
          <p:cNvPr id="14" name="Kuva 11">
            <a:extLst>
              <a:ext uri="{FF2B5EF4-FFF2-40B4-BE49-F238E27FC236}">
                <a16:creationId xmlns:a16="http://schemas.microsoft.com/office/drawing/2014/main" id="{7600CAA5-FF58-09FC-7806-109B4F6588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293" y="6490548"/>
            <a:ext cx="1158851" cy="15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6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Kaksi_kuvaa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633CA5-363D-42E1-9C8C-C7BFBF4A65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530401" cy="6858001"/>
          </a:xfrm>
          <a:custGeom>
            <a:avLst/>
            <a:gdLst>
              <a:gd name="connsiteX0" fmla="*/ 0 w 6530401"/>
              <a:gd name="connsiteY0" fmla="*/ 0 h 6858001"/>
              <a:gd name="connsiteX1" fmla="*/ 5244339 w 6530401"/>
              <a:gd name="connsiteY1" fmla="*/ 0 h 6858001"/>
              <a:gd name="connsiteX2" fmla="*/ 5338407 w 6530401"/>
              <a:gd name="connsiteY2" fmla="*/ 108596 h 6858001"/>
              <a:gd name="connsiteX3" fmla="*/ 6530401 w 6530401"/>
              <a:gd name="connsiteY3" fmla="*/ 3429000 h 6858001"/>
              <a:gd name="connsiteX4" fmla="*/ 5338407 w 6530401"/>
              <a:gd name="connsiteY4" fmla="*/ 6749405 h 6858001"/>
              <a:gd name="connsiteX5" fmla="*/ 5244338 w 6530401"/>
              <a:gd name="connsiteY5" fmla="*/ 6858001 h 6858001"/>
              <a:gd name="connsiteX6" fmla="*/ 0 w 6530401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0401" h="6858001">
                <a:moveTo>
                  <a:pt x="0" y="0"/>
                </a:moveTo>
                <a:lnTo>
                  <a:pt x="5244339" y="0"/>
                </a:lnTo>
                <a:lnTo>
                  <a:pt x="5338407" y="108596"/>
                </a:lnTo>
                <a:cubicBezTo>
                  <a:pt x="6083071" y="1010919"/>
                  <a:pt x="6530401" y="2167720"/>
                  <a:pt x="6530401" y="3429000"/>
                </a:cubicBezTo>
                <a:cubicBezTo>
                  <a:pt x="6530401" y="4690280"/>
                  <a:pt x="6083071" y="5847081"/>
                  <a:pt x="5338407" y="6749405"/>
                </a:cubicBezTo>
                <a:lnTo>
                  <a:pt x="5244338" y="6858001"/>
                </a:lnTo>
                <a:lnTo>
                  <a:pt x="0" y="685800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B5D60B4-8F31-9E28-4F4B-5F203DB9CC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6490800"/>
            <a:ext cx="1170000" cy="1584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4BDE79F-109B-6CAC-ACD2-CDF7FBA425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63212" y="0"/>
            <a:ext cx="6828789" cy="6858000"/>
          </a:xfrm>
          <a:custGeom>
            <a:avLst/>
            <a:gdLst>
              <a:gd name="connsiteX0" fmla="*/ 0 w 6828789"/>
              <a:gd name="connsiteY0" fmla="*/ 0 h 6858000"/>
              <a:gd name="connsiteX1" fmla="*/ 6828789 w 6828789"/>
              <a:gd name="connsiteY1" fmla="*/ 0 h 6858000"/>
              <a:gd name="connsiteX2" fmla="*/ 6828789 w 6828789"/>
              <a:gd name="connsiteY2" fmla="*/ 6858000 h 6858000"/>
              <a:gd name="connsiteX3" fmla="*/ 0 w 6828789"/>
              <a:gd name="connsiteY3" fmla="*/ 6858000 h 6858000"/>
              <a:gd name="connsiteX4" fmla="*/ 94068 w 6828789"/>
              <a:gd name="connsiteY4" fmla="*/ 6749405 h 6858000"/>
              <a:gd name="connsiteX5" fmla="*/ 1286062 w 6828789"/>
              <a:gd name="connsiteY5" fmla="*/ 3429000 h 6858000"/>
              <a:gd name="connsiteX6" fmla="*/ 94068 w 6828789"/>
              <a:gd name="connsiteY6" fmla="*/ 1085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8789" h="6858000">
                <a:moveTo>
                  <a:pt x="0" y="0"/>
                </a:moveTo>
                <a:lnTo>
                  <a:pt x="6828789" y="0"/>
                </a:lnTo>
                <a:lnTo>
                  <a:pt x="6828789" y="6858000"/>
                </a:lnTo>
                <a:lnTo>
                  <a:pt x="0" y="6858000"/>
                </a:lnTo>
                <a:lnTo>
                  <a:pt x="94068" y="6749405"/>
                </a:lnTo>
                <a:cubicBezTo>
                  <a:pt x="838732" y="5847081"/>
                  <a:pt x="1286062" y="4690280"/>
                  <a:pt x="1286062" y="3429000"/>
                </a:cubicBezTo>
                <a:cubicBezTo>
                  <a:pt x="1286062" y="2167720"/>
                  <a:pt x="838732" y="1010919"/>
                  <a:pt x="94068" y="108596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12" name="Alatunnisteen paikkamerkki 10">
            <a:extLst>
              <a:ext uri="{FF2B5EF4-FFF2-40B4-BE49-F238E27FC236}">
                <a16:creationId xmlns:a16="http://schemas.microsoft.com/office/drawing/2014/main" id="{890D0764-9D39-051D-E31B-D2F12B59A4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07022" y="6466504"/>
            <a:ext cx="3588978" cy="2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[Esityksen nimi]</a:t>
            </a:r>
            <a:endParaRPr lang="fi-FI" dirty="0"/>
          </a:p>
        </p:txBody>
      </p:sp>
      <p:sp>
        <p:nvSpPr>
          <p:cNvPr id="13" name="Päivämäärän paikkamerkki 7">
            <a:extLst>
              <a:ext uri="{FF2B5EF4-FFF2-40B4-BE49-F238E27FC236}">
                <a16:creationId xmlns:a16="http://schemas.microsoft.com/office/drawing/2014/main" id="{C475DB7C-9802-7A93-3FFF-1D1C60CCDDA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164150" y="6466504"/>
            <a:ext cx="187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F5B146-DA5F-4270-BB37-F0CEC4445449}" type="datetime1">
              <a:rPr lang="fi-FI" smtClean="0"/>
              <a:t>16.1.2023</a:t>
            </a:fld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5B7D8C49-CCB9-D752-0407-B22AA03A77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04000" y="6466504"/>
            <a:ext cx="61067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7326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Kaksi_kuvaa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664CDCB-40F3-B61C-3DF1-392DB71E04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001548" cy="6858000"/>
          </a:xfrm>
          <a:custGeom>
            <a:avLst/>
            <a:gdLst>
              <a:gd name="connsiteX0" fmla="*/ 0 w 7001548"/>
              <a:gd name="connsiteY0" fmla="*/ 0 h 6858000"/>
              <a:gd name="connsiteX1" fmla="*/ 7001548 w 7001548"/>
              <a:gd name="connsiteY1" fmla="*/ 0 h 6858000"/>
              <a:gd name="connsiteX2" fmla="*/ 6907480 w 7001548"/>
              <a:gd name="connsiteY2" fmla="*/ 108596 h 6858000"/>
              <a:gd name="connsiteX3" fmla="*/ 5715485 w 7001548"/>
              <a:gd name="connsiteY3" fmla="*/ 3429000 h 6858000"/>
              <a:gd name="connsiteX4" fmla="*/ 6907480 w 7001548"/>
              <a:gd name="connsiteY4" fmla="*/ 6749405 h 6858000"/>
              <a:gd name="connsiteX5" fmla="*/ 7001548 w 7001548"/>
              <a:gd name="connsiteY5" fmla="*/ 6858000 h 6858000"/>
              <a:gd name="connsiteX6" fmla="*/ 0 w 700154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1548" h="6858000">
                <a:moveTo>
                  <a:pt x="0" y="0"/>
                </a:moveTo>
                <a:lnTo>
                  <a:pt x="7001548" y="0"/>
                </a:lnTo>
                <a:lnTo>
                  <a:pt x="6907480" y="108596"/>
                </a:lnTo>
                <a:cubicBezTo>
                  <a:pt x="6162816" y="1010919"/>
                  <a:pt x="5715485" y="2167720"/>
                  <a:pt x="5715485" y="3429000"/>
                </a:cubicBezTo>
                <a:cubicBezTo>
                  <a:pt x="5715485" y="4690280"/>
                  <a:pt x="6162816" y="5847081"/>
                  <a:pt x="6907480" y="6749405"/>
                </a:cubicBezTo>
                <a:lnTo>
                  <a:pt x="70015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5A861390-BC65-D90B-A67A-81EC2CA5A7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6490800"/>
            <a:ext cx="1170000" cy="1584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9480CDD-F2DF-ABB6-4D21-D339413768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24542" y="0"/>
            <a:ext cx="6367458" cy="6858000"/>
          </a:xfrm>
          <a:custGeom>
            <a:avLst/>
            <a:gdLst>
              <a:gd name="connsiteX0" fmla="*/ 1286063 w 6367458"/>
              <a:gd name="connsiteY0" fmla="*/ 0 h 6858000"/>
              <a:gd name="connsiteX1" fmla="*/ 6367458 w 6367458"/>
              <a:gd name="connsiteY1" fmla="*/ 0 h 6858000"/>
              <a:gd name="connsiteX2" fmla="*/ 6367458 w 6367458"/>
              <a:gd name="connsiteY2" fmla="*/ 6858000 h 6858000"/>
              <a:gd name="connsiteX3" fmla="*/ 1286063 w 6367458"/>
              <a:gd name="connsiteY3" fmla="*/ 6858000 h 6858000"/>
              <a:gd name="connsiteX4" fmla="*/ 1191995 w 6367458"/>
              <a:gd name="connsiteY4" fmla="*/ 6749405 h 6858000"/>
              <a:gd name="connsiteX5" fmla="*/ 0 w 6367458"/>
              <a:gd name="connsiteY5" fmla="*/ 3429000 h 6858000"/>
              <a:gd name="connsiteX6" fmla="*/ 1191995 w 6367458"/>
              <a:gd name="connsiteY6" fmla="*/ 1085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67458" h="6858000">
                <a:moveTo>
                  <a:pt x="1286063" y="0"/>
                </a:moveTo>
                <a:lnTo>
                  <a:pt x="6367458" y="0"/>
                </a:lnTo>
                <a:lnTo>
                  <a:pt x="6367458" y="6858000"/>
                </a:lnTo>
                <a:lnTo>
                  <a:pt x="1286063" y="6858000"/>
                </a:lnTo>
                <a:lnTo>
                  <a:pt x="1191995" y="6749405"/>
                </a:lnTo>
                <a:cubicBezTo>
                  <a:pt x="447331" y="5847081"/>
                  <a:pt x="0" y="4690280"/>
                  <a:pt x="0" y="3429000"/>
                </a:cubicBezTo>
                <a:cubicBezTo>
                  <a:pt x="0" y="2167720"/>
                  <a:pt x="447331" y="1010919"/>
                  <a:pt x="1191995" y="108596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2" name="Alatunnisteen paikkamerkki 10">
            <a:extLst>
              <a:ext uri="{FF2B5EF4-FFF2-40B4-BE49-F238E27FC236}">
                <a16:creationId xmlns:a16="http://schemas.microsoft.com/office/drawing/2014/main" id="{E3380DD7-B927-F80E-1485-3D677EE601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07022" y="6466504"/>
            <a:ext cx="3588978" cy="2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[Esityksen nimi]</a:t>
            </a:r>
            <a:endParaRPr lang="fi-FI" dirty="0"/>
          </a:p>
        </p:txBody>
      </p:sp>
      <p:sp>
        <p:nvSpPr>
          <p:cNvPr id="13" name="Päivämäärän paikkamerkki 7">
            <a:extLst>
              <a:ext uri="{FF2B5EF4-FFF2-40B4-BE49-F238E27FC236}">
                <a16:creationId xmlns:a16="http://schemas.microsoft.com/office/drawing/2014/main" id="{7AC75DE7-1369-7459-CD9C-777319A2C5A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164150" y="6466504"/>
            <a:ext cx="187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8A1AF4-62C6-44D9-92F5-342A8891623D}" type="datetime1">
              <a:rPr lang="fi-FI" smtClean="0"/>
              <a:t>16.1.2023</a:t>
            </a:fld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45468E87-8776-F96B-3440-0E3E5E66C4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04000" y="6466504"/>
            <a:ext cx="61067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7964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9_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31EDD55-C41C-9E4D-C5EF-6A7A1982E3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809938 w 6096000"/>
              <a:gd name="connsiteY1" fmla="*/ 0 h 6858000"/>
              <a:gd name="connsiteX2" fmla="*/ 4904006 w 6096000"/>
              <a:gd name="connsiteY2" fmla="*/ 108596 h 6858000"/>
              <a:gd name="connsiteX3" fmla="*/ 6096000 w 6096000"/>
              <a:gd name="connsiteY3" fmla="*/ 3429000 h 6858000"/>
              <a:gd name="connsiteX4" fmla="*/ 4904006 w 6096000"/>
              <a:gd name="connsiteY4" fmla="*/ 6749405 h 6858000"/>
              <a:gd name="connsiteX5" fmla="*/ 4809938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809938" y="0"/>
                </a:lnTo>
                <a:lnTo>
                  <a:pt x="4904006" y="108596"/>
                </a:lnTo>
                <a:cubicBezTo>
                  <a:pt x="5648670" y="1010919"/>
                  <a:pt x="6096000" y="2167720"/>
                  <a:pt x="6096000" y="3429000"/>
                </a:cubicBezTo>
                <a:cubicBezTo>
                  <a:pt x="6096000" y="4690280"/>
                  <a:pt x="5648670" y="5847081"/>
                  <a:pt x="4904006" y="6749405"/>
                </a:cubicBezTo>
                <a:lnTo>
                  <a:pt x="48099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FI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2000" y="2595138"/>
            <a:ext cx="4764000" cy="2431412"/>
          </a:xfrm>
        </p:spPr>
        <p:txBody>
          <a:bodyPr anchor="b">
            <a:noAutofit/>
          </a:bodyPr>
          <a:lstStyle>
            <a:lvl1pPr algn="l"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12000" y="5206550"/>
            <a:ext cx="4764000" cy="9720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6E1121-9A04-DF32-96C1-1C77E700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87DA6-21F7-469B-9D46-8FB3A29DB99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16.1.2023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40F370-7881-2D45-CCBB-9D1F9E3A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Kuva 8" descr="Liikenne- ja viestintävirasto Traficom">
            <a:extLst>
              <a:ext uri="{FF2B5EF4-FFF2-40B4-BE49-F238E27FC236}">
                <a16:creationId xmlns:a16="http://schemas.microsoft.com/office/drawing/2014/main" id="{046234B7-137B-6806-7011-356010141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6123" y="1194997"/>
            <a:ext cx="3001432" cy="6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6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_ikon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463" y="2857550"/>
            <a:ext cx="5067536" cy="2169000"/>
          </a:xfrm>
        </p:spPr>
        <p:txBody>
          <a:bodyPr anchor="b"/>
          <a:lstStyle>
            <a:lvl1pPr algn="r">
              <a:defRPr sz="3800" b="1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2463" y="5206550"/>
            <a:ext cx="5067536" cy="9720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9A7DEC2-5842-0951-0ACC-7F3103169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809938 w 6096000"/>
              <a:gd name="connsiteY1" fmla="*/ 0 h 6858000"/>
              <a:gd name="connsiteX2" fmla="*/ 4904006 w 6096000"/>
              <a:gd name="connsiteY2" fmla="*/ 108596 h 6858000"/>
              <a:gd name="connsiteX3" fmla="*/ 6096000 w 6096000"/>
              <a:gd name="connsiteY3" fmla="*/ 3429000 h 6858000"/>
              <a:gd name="connsiteX4" fmla="*/ 4904006 w 6096000"/>
              <a:gd name="connsiteY4" fmla="*/ 6749405 h 6858000"/>
              <a:gd name="connsiteX5" fmla="*/ 4809938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809938" y="0"/>
                </a:lnTo>
                <a:lnTo>
                  <a:pt x="4904006" y="108596"/>
                </a:lnTo>
                <a:cubicBezTo>
                  <a:pt x="5648670" y="1010919"/>
                  <a:pt x="6096000" y="2167720"/>
                  <a:pt x="6096000" y="3429000"/>
                </a:cubicBezTo>
                <a:cubicBezTo>
                  <a:pt x="6096000" y="4690280"/>
                  <a:pt x="5648670" y="5847081"/>
                  <a:pt x="4904006" y="6749405"/>
                </a:cubicBezTo>
                <a:lnTo>
                  <a:pt x="48099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FI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54A59EF-6601-481C-8F1E-85253E26AA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" y="2329543"/>
            <a:ext cx="5889726" cy="2303033"/>
          </a:xfrm>
          <a:prstGeom prst="rect">
            <a:avLst/>
          </a:prstGeom>
        </p:spPr>
      </p:pic>
      <p:pic>
        <p:nvPicPr>
          <p:cNvPr id="8" name="Kuva 7" descr="Liikenne- ja viestintävirasto Traficom">
            <a:extLst>
              <a:ext uri="{FF2B5EF4-FFF2-40B4-BE49-F238E27FC236}">
                <a16:creationId xmlns:a16="http://schemas.microsoft.com/office/drawing/2014/main" id="{0C0CC08A-7141-701C-38CF-39B1B2B3E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6123" y="1194997"/>
            <a:ext cx="3001432" cy="6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_j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1A5E9-D42C-4D43-8CA5-39B0F1DB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6746D6-3E70-49E1-8B41-0A3455555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747358"/>
            <a:ext cx="10746000" cy="44372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0231BA-9E4C-454A-AA20-81787EFB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65B8CB-64D5-4936-8F86-950A5F8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34CDD-5657-4FF3-98B8-FEFF98FD80B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6DA02A-6C94-4B34-9C65-5F8A0BEE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isältö_ja_kuva_tai_v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1A5E9-D42C-4D43-8CA5-39B0F1DB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612000"/>
            <a:ext cx="7104000" cy="1108800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6746D6-3E70-49E1-8B41-0A3455555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736725"/>
            <a:ext cx="7104000" cy="4437275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DEE3086-9377-0AC1-2357-D5A9D1808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30200" y="0"/>
            <a:ext cx="3661800" cy="6858000"/>
          </a:xfrm>
          <a:custGeom>
            <a:avLst/>
            <a:gdLst>
              <a:gd name="connsiteX0" fmla="*/ 1286063 w 3661800"/>
              <a:gd name="connsiteY0" fmla="*/ 0 h 6858000"/>
              <a:gd name="connsiteX1" fmla="*/ 3661800 w 3661800"/>
              <a:gd name="connsiteY1" fmla="*/ 0 h 6858000"/>
              <a:gd name="connsiteX2" fmla="*/ 3661800 w 3661800"/>
              <a:gd name="connsiteY2" fmla="*/ 6858000 h 6858000"/>
              <a:gd name="connsiteX3" fmla="*/ 1286063 w 3661800"/>
              <a:gd name="connsiteY3" fmla="*/ 6858000 h 6858000"/>
              <a:gd name="connsiteX4" fmla="*/ 1191995 w 3661800"/>
              <a:gd name="connsiteY4" fmla="*/ 6749405 h 6858000"/>
              <a:gd name="connsiteX5" fmla="*/ 0 w 3661800"/>
              <a:gd name="connsiteY5" fmla="*/ 3429000 h 6858000"/>
              <a:gd name="connsiteX6" fmla="*/ 1191995 w 3661800"/>
              <a:gd name="connsiteY6" fmla="*/ 1085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1800" h="6858000">
                <a:moveTo>
                  <a:pt x="1286063" y="0"/>
                </a:moveTo>
                <a:lnTo>
                  <a:pt x="3661800" y="0"/>
                </a:lnTo>
                <a:lnTo>
                  <a:pt x="3661800" y="6858000"/>
                </a:lnTo>
                <a:lnTo>
                  <a:pt x="1286063" y="6858000"/>
                </a:lnTo>
                <a:lnTo>
                  <a:pt x="1191995" y="6749405"/>
                </a:lnTo>
                <a:cubicBezTo>
                  <a:pt x="447331" y="5847081"/>
                  <a:pt x="0" y="4690280"/>
                  <a:pt x="0" y="3429000"/>
                </a:cubicBezTo>
                <a:cubicBezTo>
                  <a:pt x="0" y="2167720"/>
                  <a:pt x="447331" y="1010919"/>
                  <a:pt x="1191995" y="108596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0231BA-9E4C-454A-AA20-81787EFB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65B8CB-64D5-4936-8F86-950A5F8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94846-036B-4AA4-B6A1-F566788AC18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6DA02A-6C94-4B34-9C65-5F8A0BEE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9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Kaksi_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69458-A717-4EAB-8ECB-6673B0D0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5FED6C-9254-4D0D-8417-0CC6FBB12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180" y="1736725"/>
            <a:ext cx="5184000" cy="444410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52451D-462F-4324-819D-5AEBFCE90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351" y="1736725"/>
            <a:ext cx="5184000" cy="444410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FF3B8A-CF93-4362-88E6-1E11BC25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521478-3113-468F-B523-9E429EB0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BC778-A641-49F3-A0EA-A5106AE5A3DA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D948DA-032C-488C-8CB9-2AC2027C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66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EF542232-B672-4C32-A8F2-74DBFBAB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81FD25-2BF1-4554-900A-0BB0B048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67" y="1736725"/>
            <a:ext cx="5184000" cy="432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44F9D91-A551-4850-8459-2412B2CD7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67" y="2168724"/>
            <a:ext cx="5184000" cy="40098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noProof="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0E0C8E-87A3-4998-A6FB-C3FBD1686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6725"/>
            <a:ext cx="5184000" cy="432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83105CA-AD84-4C63-A3F9-E238BA49B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68724"/>
            <a:ext cx="5184000" cy="40098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165415A-CD5D-4B23-8B7D-5794B697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7BA898F-CCE9-4DB1-A3B5-4988E385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85D-BD8D-45B8-93A6-76A9AB58C716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968FC8D-1ECB-4BA6-BDB9-52373ECF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7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Vain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CD627D-4466-4DE2-8091-94568D49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5EFEB35-83D0-4510-BFBF-F0D2F5DB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E35A1F-6521-4E44-998D-229ECD63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52A0E-71E4-4CE8-933C-8EB6B17ABFB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CB975A5-1EAF-412D-848B-6B048E99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62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äliotsikkodia_kuva_tai_väri_o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051" y="610051"/>
            <a:ext cx="4172043" cy="1127126"/>
          </a:xfrm>
        </p:spPr>
        <p:txBody>
          <a:bodyPr anchor="t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64" y="1376362"/>
            <a:ext cx="3466997" cy="205263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3B3CC76-B329-54EF-A9B2-307DC11F0E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65480" y="0"/>
            <a:ext cx="8426520" cy="6858000"/>
          </a:xfrm>
          <a:custGeom>
            <a:avLst/>
            <a:gdLst>
              <a:gd name="connsiteX0" fmla="*/ 2933171 w 8426520"/>
              <a:gd name="connsiteY0" fmla="*/ 0 h 6858000"/>
              <a:gd name="connsiteX1" fmla="*/ 8426520 w 8426520"/>
              <a:gd name="connsiteY1" fmla="*/ 0 h 6858000"/>
              <a:gd name="connsiteX2" fmla="*/ 8426520 w 8426520"/>
              <a:gd name="connsiteY2" fmla="*/ 6858000 h 6858000"/>
              <a:gd name="connsiteX3" fmla="*/ 304004 w 8426520"/>
              <a:gd name="connsiteY3" fmla="*/ 6858000 h 6858000"/>
              <a:gd name="connsiteX4" fmla="*/ 258736 w 8426520"/>
              <a:gd name="connsiteY4" fmla="*/ 6724260 h 6858000"/>
              <a:gd name="connsiteX5" fmla="*/ 0 w 8426520"/>
              <a:gd name="connsiteY5" fmla="*/ 5013475 h 6858000"/>
              <a:gd name="connsiteX6" fmla="*/ 2770847 w 8426520"/>
              <a:gd name="connsiteY6" fmla="*/ 933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520" h="6858000">
                <a:moveTo>
                  <a:pt x="2933171" y="0"/>
                </a:moveTo>
                <a:lnTo>
                  <a:pt x="8426520" y="0"/>
                </a:lnTo>
                <a:lnTo>
                  <a:pt x="8426520" y="6858000"/>
                </a:lnTo>
                <a:lnTo>
                  <a:pt x="304004" y="6858000"/>
                </a:lnTo>
                <a:lnTo>
                  <a:pt x="258736" y="6724260"/>
                </a:lnTo>
                <a:cubicBezTo>
                  <a:pt x="90585" y="6183824"/>
                  <a:pt x="0" y="5609224"/>
                  <a:pt x="0" y="5013475"/>
                </a:cubicBezTo>
                <a:cubicBezTo>
                  <a:pt x="0" y="2928353"/>
                  <a:pt x="1109659" y="1102316"/>
                  <a:pt x="2770847" y="9330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363EDDE-ADD3-4504-8A94-8E34C40C84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r>
              <a:rPr lang="fi-FI" dirty="0"/>
              <a:t>[Esityksen nimi]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169D6F5-1440-4AD1-BFD2-06029438D0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8375D6-57FF-406A-BFE6-3C8DDB4FAE3D}" type="datetime1">
              <a:rPr lang="fi-FI" smtClean="0"/>
              <a:t>16.1.2023</a:t>
            </a:fld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2C44236-A5A3-44F0-A1ED-F788F96664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206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äliotsikkodia_kuva_tai_väri_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8FA216-5927-0EDB-1582-5966BC43D5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8471364" cy="6858000"/>
          </a:xfrm>
          <a:custGeom>
            <a:avLst/>
            <a:gdLst>
              <a:gd name="connsiteX0" fmla="*/ 0 w 8471364"/>
              <a:gd name="connsiteY0" fmla="*/ 0 h 6858000"/>
              <a:gd name="connsiteX1" fmla="*/ 5538194 w 8471364"/>
              <a:gd name="connsiteY1" fmla="*/ 0 h 6858000"/>
              <a:gd name="connsiteX2" fmla="*/ 5700518 w 8471364"/>
              <a:gd name="connsiteY2" fmla="*/ 93302 h 6858000"/>
              <a:gd name="connsiteX3" fmla="*/ 8471364 w 8471364"/>
              <a:gd name="connsiteY3" fmla="*/ 5013475 h 6858000"/>
              <a:gd name="connsiteX4" fmla="*/ 8212629 w 8471364"/>
              <a:gd name="connsiteY4" fmla="*/ 6724260 h 6858000"/>
              <a:gd name="connsiteX5" fmla="*/ 8167360 w 8471364"/>
              <a:gd name="connsiteY5" fmla="*/ 6858000 h 6858000"/>
              <a:gd name="connsiteX6" fmla="*/ 0 w 84713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1364" h="6858000">
                <a:moveTo>
                  <a:pt x="0" y="0"/>
                </a:moveTo>
                <a:lnTo>
                  <a:pt x="5538194" y="0"/>
                </a:lnTo>
                <a:lnTo>
                  <a:pt x="5700518" y="93302"/>
                </a:lnTo>
                <a:cubicBezTo>
                  <a:pt x="7361705" y="1102316"/>
                  <a:pt x="8471364" y="2928353"/>
                  <a:pt x="8471364" y="5013475"/>
                </a:cubicBezTo>
                <a:cubicBezTo>
                  <a:pt x="8471364" y="5609224"/>
                  <a:pt x="8380780" y="6183824"/>
                  <a:pt x="8212629" y="6724260"/>
                </a:cubicBezTo>
                <a:lnTo>
                  <a:pt x="8167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331965-5214-461C-BEB3-6F5370F8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282" y="601662"/>
            <a:ext cx="4172043" cy="1127126"/>
          </a:xfrm>
        </p:spPr>
        <p:txBody>
          <a:bodyPr anchor="t"/>
          <a:lstStyle>
            <a:lvl1pPr algn="r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4C0696-1858-4EE1-8103-E344FB59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0543" y="1376363"/>
            <a:ext cx="3242782" cy="2926296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363EDDE-ADD3-4504-8A94-8E34C40C84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dirty="0"/>
              <a:t>[Esityksen nimi]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169D6F5-1440-4AD1-BFD2-06029438D0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fld id="{5790EF23-BE95-4E73-9E7D-72E4DAEC26B3}" type="datetime1">
              <a:rPr lang="fi-FI" smtClean="0"/>
              <a:t>16.1.2023</a:t>
            </a:fld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2C44236-A5A3-44F0-A1ED-F788F96664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C878E"/>
                </a:solidFill>
              </a:defRPr>
            </a:lvl1pPr>
          </a:lstStyle>
          <a:p>
            <a:pPr>
              <a:defRPr/>
            </a:pPr>
            <a:fld id="{E97DE6E4-DC77-456C-872A-552B509F49AF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437ABA1-B728-5D24-BC22-137946B9FC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400" y="6490800"/>
            <a:ext cx="1170000" cy="1584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23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11">
            <a:extLst>
              <a:ext uri="{FF2B5EF4-FFF2-40B4-BE49-F238E27FC236}">
                <a16:creationId xmlns:a16="http://schemas.microsoft.com/office/drawing/2014/main" id="{FF450953-E86B-4CE1-A3E6-114DAF0494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212430" y="6490548"/>
            <a:ext cx="1170578" cy="15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C829BA-2C9F-4C7E-8A47-3D9F9CC8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612000"/>
            <a:ext cx="10746000" cy="110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noProof="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62209A-AF68-492D-AC06-25DBD3C0C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736725"/>
            <a:ext cx="10746000" cy="4437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7077C5-42E2-4285-A08A-7508B4635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7022" y="6466504"/>
            <a:ext cx="358897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7C878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[Esityksen nimi]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94F4B6-6E26-4DFB-852C-F2285979F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64150" y="6466504"/>
            <a:ext cx="1872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C878E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87DA6-21F7-469B-9D46-8FB3A29DB99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16.1.2023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E4E371-AE67-45EA-BF47-9E7127178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4000" y="6466504"/>
            <a:ext cx="610671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7C878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09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87" r:id="rId2"/>
    <p:sldLayoutId id="2147483664" r:id="rId3"/>
    <p:sldLayoutId id="2147483704" r:id="rId4"/>
    <p:sldLayoutId id="2147483667" r:id="rId5"/>
    <p:sldLayoutId id="2147483668" r:id="rId6"/>
    <p:sldLayoutId id="2147483673" r:id="rId7"/>
    <p:sldLayoutId id="2147483682" r:id="rId8"/>
    <p:sldLayoutId id="2147483691" r:id="rId9"/>
    <p:sldLayoutId id="2147483694" r:id="rId10"/>
    <p:sldLayoutId id="2147483698" r:id="rId11"/>
    <p:sldLayoutId id="2147483683" r:id="rId12"/>
    <p:sldLayoutId id="2147483693" r:id="rId13"/>
    <p:sldLayoutId id="2147483695" r:id="rId14"/>
    <p:sldLayoutId id="2147483697" r:id="rId15"/>
    <p:sldLayoutId id="2147483675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3000"/>
        </a:lnSpc>
        <a:spcBef>
          <a:spcPts val="1200"/>
        </a:spcBef>
        <a:buClr>
          <a:schemeClr val="tx2"/>
        </a:buClr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2700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00" indent="-2700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56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44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">
          <p15:clr>
            <a:srgbClr val="F26B43"/>
          </p15:clr>
        </p15:guide>
        <p15:guide id="3" pos="7158">
          <p15:clr>
            <a:srgbClr val="F26B43"/>
          </p15:clr>
        </p15:guide>
        <p15:guide id="4" orient="horz" pos="1094" userDrawn="1">
          <p15:clr>
            <a:srgbClr val="F26B43"/>
          </p15:clr>
        </p15:guide>
        <p15:guide id="5" orient="horz" pos="1201">
          <p15:clr>
            <a:srgbClr val="F26B43"/>
          </p15:clr>
        </p15:guide>
        <p15:guide id="6" orient="horz" pos="3892">
          <p15:clr>
            <a:srgbClr val="F26B43"/>
          </p15:clr>
        </p15:guide>
        <p15:guide id="7" orient="horz" pos="379">
          <p15:clr>
            <a:srgbClr val="F26B43"/>
          </p15:clr>
        </p15:guide>
        <p15:guide id="8" orient="horz" pos="4187">
          <p15:clr>
            <a:srgbClr val="F26B43"/>
          </p15:clr>
        </p15:guide>
        <p15:guide id="9" pos="3840">
          <p15:clr>
            <a:srgbClr val="F26B43"/>
          </p15:clr>
        </p15:guide>
        <p15:guide id="10" pos="3940" userDrawn="1">
          <p15:clr>
            <a:srgbClr val="F26B43"/>
          </p15:clr>
        </p15:guide>
        <p15:guide id="12" orient="horz" pos="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BBD3F1AC-4DEC-4C37-A21B-18FF4E940A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49" y="0"/>
            <a:ext cx="5937251" cy="6858000"/>
          </a:xfrm>
        </p:spPr>
      </p:pic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601663" y="2857550"/>
            <a:ext cx="4976918" cy="1669550"/>
          </a:xfrm>
        </p:spPr>
        <p:txBody>
          <a:bodyPr/>
          <a:lstStyle/>
          <a:p>
            <a:r>
              <a:rPr lang="fi-FI" dirty="0" smtClean="0"/>
              <a:t>U-</a:t>
            </a:r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/>
              <a:t/>
            </a:r>
            <a:br>
              <a:rPr lang="fi-FI" dirty="0"/>
            </a:br>
            <a:r>
              <a:rPr lang="fi-FI" sz="2400" dirty="0"/>
              <a:t>kansallinen </a:t>
            </a:r>
            <a:r>
              <a:rPr lang="fi-FI" sz="2400" dirty="0" smtClean="0"/>
              <a:t>täytäntöönpano</a:t>
            </a:r>
            <a:endParaRPr lang="fi-FI" sz="2400" noProof="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601662" y="5206550"/>
            <a:ext cx="5846030" cy="972000"/>
          </a:xfrm>
        </p:spPr>
        <p:txBody>
          <a:bodyPr/>
          <a:lstStyle/>
          <a:p>
            <a:r>
              <a:rPr lang="fi-FI" noProof="0" dirty="0" smtClean="0"/>
              <a:t>Ilmatilanhallinnan seminaari 17.1.2023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487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9C66E2-323F-4EB8-967C-C98BE977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U-</a:t>
            </a:r>
            <a:r>
              <a:rPr lang="fi-FI" dirty="0" err="1" smtClean="0"/>
              <a:t>space</a:t>
            </a:r>
            <a:r>
              <a:rPr lang="fi-FI" dirty="0" smtClean="0"/>
              <a:t>-asetus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CE747A-C4D8-4FF8-8B28-A11D7FDB9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523625"/>
            <a:ext cx="10746000" cy="4839071"/>
          </a:xfrm>
        </p:spPr>
        <p:txBody>
          <a:bodyPr/>
          <a:lstStyle/>
          <a:p>
            <a:r>
              <a:rPr lang="fi-FI" sz="1800" dirty="0"/>
              <a:t>Sovellettavaksi 26.1.2023 </a:t>
            </a:r>
            <a:r>
              <a:rPr lang="fi-FI" sz="1800" dirty="0" smtClean="0"/>
              <a:t>alkaen</a:t>
            </a:r>
          </a:p>
          <a:p>
            <a:pPr lvl="1"/>
            <a:r>
              <a:rPr lang="fi-FI" sz="1600" dirty="0"/>
              <a:t>Asetus ei velvoita perustamaan U-</a:t>
            </a:r>
            <a:r>
              <a:rPr lang="fi-FI" sz="1600" dirty="0" err="1"/>
              <a:t>space</a:t>
            </a:r>
            <a:r>
              <a:rPr lang="fi-FI" sz="1600" dirty="0"/>
              <a:t>-ilmatiloja, vaan luo sääntelykehyksen jos jäsenvaltio niitä päättää </a:t>
            </a:r>
            <a:r>
              <a:rPr lang="fi-FI" sz="1600" dirty="0" smtClean="0"/>
              <a:t>perustaa</a:t>
            </a:r>
            <a:endParaRPr lang="fi-FI" sz="1800" dirty="0" smtClean="0"/>
          </a:p>
          <a:p>
            <a:r>
              <a:rPr lang="fi-FI" sz="1800" dirty="0" smtClean="0"/>
              <a:t>Vaikutuksia myös ATM/ANS- ja SERA-asetuksiin </a:t>
            </a:r>
          </a:p>
          <a:p>
            <a:pPr lvl="2"/>
            <a:r>
              <a:rPr lang="fi-FI" sz="1600" dirty="0" smtClean="0"/>
              <a:t>ATS.OR.127: Koordinointi</a:t>
            </a:r>
          </a:p>
          <a:p>
            <a:pPr lvl="2"/>
            <a:r>
              <a:rPr lang="fi-FI" sz="1600" dirty="0" smtClean="0"/>
              <a:t>ATS.TR.237: U-</a:t>
            </a:r>
            <a:r>
              <a:rPr lang="fi-FI" sz="1600" dirty="0" err="1" smtClean="0"/>
              <a:t>space</a:t>
            </a:r>
            <a:r>
              <a:rPr lang="fi-FI" sz="1600" dirty="0" smtClean="0"/>
              <a:t>-ilmatilan dynaaminen uudelleenjärjestely</a:t>
            </a:r>
          </a:p>
          <a:p>
            <a:pPr lvl="2"/>
            <a:r>
              <a:rPr lang="fi-FI" sz="1600" dirty="0" smtClean="0"/>
              <a:t>SERA 6005 c): Elektroninen </a:t>
            </a:r>
            <a:r>
              <a:rPr lang="fi-FI" sz="1600" dirty="0"/>
              <a:t>havaittavuus</a:t>
            </a:r>
            <a:endParaRPr lang="fi-FI" sz="1600" dirty="0" smtClean="0"/>
          </a:p>
          <a:p>
            <a:pPr lvl="2"/>
            <a:r>
              <a:rPr lang="fi-FI" sz="1600" dirty="0"/>
              <a:t>SERA 6005</a:t>
            </a:r>
            <a:r>
              <a:rPr lang="fi-FI" sz="1600" dirty="0" smtClean="0"/>
              <a:t> d</a:t>
            </a:r>
            <a:r>
              <a:rPr lang="fi-FI" sz="1600" dirty="0"/>
              <a:t>): </a:t>
            </a:r>
            <a:r>
              <a:rPr lang="fi-FI" sz="1600" dirty="0" smtClean="0"/>
              <a:t>U-</a:t>
            </a:r>
            <a:r>
              <a:rPr lang="fi-FI" sz="1600" dirty="0" err="1" smtClean="0"/>
              <a:t>space</a:t>
            </a:r>
            <a:r>
              <a:rPr lang="fi-FI" sz="1600" dirty="0" smtClean="0"/>
              <a:t>-ilmatilan julkaisu </a:t>
            </a:r>
            <a:r>
              <a:rPr lang="fi-FI" sz="1600" dirty="0" err="1" smtClean="0"/>
              <a:t>AIP:ssä</a:t>
            </a:r>
            <a:endParaRPr lang="fi-FI" sz="1600" dirty="0"/>
          </a:p>
          <a:p>
            <a:r>
              <a:rPr lang="fi-FI" sz="1800" dirty="0" err="1" smtClean="0"/>
              <a:t>EASA:n</a:t>
            </a:r>
            <a:r>
              <a:rPr lang="fi-FI" sz="1800" dirty="0" smtClean="0"/>
              <a:t> AMC </a:t>
            </a:r>
            <a:r>
              <a:rPr lang="fi-FI" sz="1800" dirty="0" smtClean="0"/>
              <a:t>&amp; GM julkaistu </a:t>
            </a:r>
            <a:r>
              <a:rPr lang="fi-FI" sz="1800" dirty="0" smtClean="0"/>
              <a:t>20.12.2022</a:t>
            </a:r>
            <a:endParaRPr lang="fi-FI" sz="1800" dirty="0" smtClean="0"/>
          </a:p>
          <a:p>
            <a:r>
              <a:rPr lang="fi-FI" sz="1800" dirty="0" smtClean="0"/>
              <a:t>U-</a:t>
            </a:r>
            <a:r>
              <a:rPr lang="fi-FI" sz="1800" dirty="0" err="1" smtClean="0"/>
              <a:t>space</a:t>
            </a:r>
            <a:r>
              <a:rPr lang="fi-FI" sz="1800" dirty="0" smtClean="0"/>
              <a:t>-täytäntöönpanoasetuksen </a:t>
            </a:r>
            <a:r>
              <a:rPr lang="fi-FI" sz="1800" dirty="0"/>
              <a:t>edellyttämät </a:t>
            </a:r>
            <a:r>
              <a:rPr lang="fi-FI" sz="1800" b="1" dirty="0"/>
              <a:t>kansalliset täydentävät säännökset </a:t>
            </a:r>
            <a:r>
              <a:rPr lang="fi-FI" sz="1800" dirty="0"/>
              <a:t>Ilmailulain muutoksen kautta</a:t>
            </a:r>
            <a:endParaRPr lang="en-US" sz="1800" dirty="0"/>
          </a:p>
          <a:p>
            <a:pPr lvl="1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7F6ED8-4762-45B1-B9A1-A6D68FBF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34CDD-5657-4FF3-98B8-FEFF98FD80B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BA13D0-7A3B-4222-BEC0-733DAA97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Oikea aaltosulje 6"/>
          <p:cNvSpPr/>
          <p:nvPr/>
        </p:nvSpPr>
        <p:spPr>
          <a:xfrm>
            <a:off x="8110847" y="3111334"/>
            <a:ext cx="332508" cy="546265"/>
          </a:xfrm>
          <a:prstGeom prst="rightBrace">
            <a:avLst/>
          </a:prstGeom>
          <a:ln w="317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8110847" y="3201672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i-FI" sz="1600" dirty="0"/>
              <a:t>(EU) </a:t>
            </a:r>
            <a:r>
              <a:rPr lang="fi-FI" sz="1600" dirty="0" smtClean="0"/>
              <a:t>2021/665</a:t>
            </a:r>
            <a:endParaRPr lang="fi-FI" sz="1600" dirty="0"/>
          </a:p>
        </p:txBody>
      </p:sp>
      <p:sp>
        <p:nvSpPr>
          <p:cNvPr id="9" name="Oikea aaltosulje 8"/>
          <p:cNvSpPr/>
          <p:nvPr/>
        </p:nvSpPr>
        <p:spPr>
          <a:xfrm>
            <a:off x="6778833" y="3869961"/>
            <a:ext cx="332508" cy="546265"/>
          </a:xfrm>
          <a:prstGeom prst="rightBrace">
            <a:avLst/>
          </a:prstGeom>
          <a:ln w="317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6778833" y="3960299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i-FI" sz="1600" dirty="0"/>
              <a:t>(EU) </a:t>
            </a:r>
            <a:r>
              <a:rPr lang="fi-FI" sz="1600" dirty="0" smtClean="0"/>
              <a:t>2021/666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9944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5417B3-BB9D-4074-959A-4F8120C2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Ilmailulain muutos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BA584A-06FD-4EF5-805B-394875F7B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00" y="1469700"/>
            <a:ext cx="8360550" cy="5101540"/>
          </a:xfrm>
        </p:spPr>
        <p:txBody>
          <a:bodyPr/>
          <a:lstStyle/>
          <a:p>
            <a:r>
              <a:rPr lang="fi-FI" sz="1800" dirty="0" smtClean="0"/>
              <a:t>HE 261/2022</a:t>
            </a:r>
          </a:p>
          <a:p>
            <a:r>
              <a:rPr lang="fi-FI" sz="1800" dirty="0" smtClean="0"/>
              <a:t>Uudet pykälät:</a:t>
            </a:r>
            <a:endParaRPr lang="fi-FI" sz="1800" dirty="0"/>
          </a:p>
          <a:p>
            <a:pPr lvl="1"/>
            <a:r>
              <a:rPr lang="fi-FI" sz="1600" b="1" dirty="0"/>
              <a:t>11 d §</a:t>
            </a:r>
            <a:r>
              <a:rPr lang="fi-FI" sz="1600" dirty="0"/>
              <a:t> U-</a:t>
            </a:r>
            <a:r>
              <a:rPr lang="fi-FI" sz="1600" dirty="0" err="1"/>
              <a:t>space</a:t>
            </a:r>
            <a:r>
              <a:rPr lang="fi-FI" sz="1600" dirty="0"/>
              <a:t>-ilmatilan </a:t>
            </a:r>
            <a:r>
              <a:rPr lang="fi-FI" sz="1600" dirty="0" smtClean="0"/>
              <a:t>perustaminen</a:t>
            </a:r>
          </a:p>
          <a:p>
            <a:pPr lvl="2"/>
            <a:r>
              <a:rPr lang="fi-FI" sz="1600" dirty="0" smtClean="0"/>
              <a:t>Traficom perustaa määräyksellä</a:t>
            </a:r>
            <a:endParaRPr lang="fi-FI" sz="1600" dirty="0"/>
          </a:p>
          <a:p>
            <a:pPr lvl="1"/>
            <a:r>
              <a:rPr lang="fi-FI" sz="1600" b="1" dirty="0"/>
              <a:t>11 e §</a:t>
            </a:r>
            <a:r>
              <a:rPr lang="fi-FI" sz="1600" dirty="0"/>
              <a:t> UAS-ilmatilavyöhykkeitä koskevan tiedon asettaminen </a:t>
            </a:r>
            <a:r>
              <a:rPr lang="fi-FI" sz="1600" dirty="0" smtClean="0"/>
              <a:t>saataville</a:t>
            </a:r>
          </a:p>
          <a:p>
            <a:pPr lvl="2"/>
            <a:r>
              <a:rPr lang="fi-FI" sz="1600" dirty="0" smtClean="0"/>
              <a:t>Yhtenäinen digitaalinen muoto</a:t>
            </a:r>
            <a:endParaRPr lang="fi-FI" sz="1600" dirty="0"/>
          </a:p>
          <a:p>
            <a:pPr lvl="1"/>
            <a:r>
              <a:rPr lang="fi-FI" sz="1600" b="1" dirty="0"/>
              <a:t>108 a §</a:t>
            </a:r>
            <a:r>
              <a:rPr lang="fi-FI" sz="1600" dirty="0"/>
              <a:t> CIS-palvelun tarjoajan </a:t>
            </a:r>
            <a:r>
              <a:rPr lang="fi-FI" sz="1600" dirty="0" smtClean="0"/>
              <a:t>nimeäminen</a:t>
            </a:r>
          </a:p>
          <a:p>
            <a:pPr lvl="2"/>
            <a:r>
              <a:rPr lang="fi-FI" sz="1600" dirty="0" smtClean="0"/>
              <a:t>Voidaan nimetä yksinoikeudella toimiva taho</a:t>
            </a:r>
          </a:p>
          <a:p>
            <a:pPr lvl="2"/>
            <a:r>
              <a:rPr lang="fi-FI" sz="1600" dirty="0" smtClean="0"/>
              <a:t>Voidaan toteuttaa myös ”hajautettuna mallina”, jolloin Traficom vastaisi </a:t>
            </a:r>
            <a:r>
              <a:rPr lang="fi-FI" sz="1600" dirty="0"/>
              <a:t>asetuksen edellyttämien tietojen asettamisesta saataville. </a:t>
            </a:r>
          </a:p>
          <a:p>
            <a:pPr lvl="1"/>
            <a:r>
              <a:rPr lang="fi-FI" sz="1600" b="1" dirty="0"/>
              <a:t>115 a § </a:t>
            </a:r>
            <a:r>
              <a:rPr lang="fi-FI" sz="1600" dirty="0"/>
              <a:t>U-</a:t>
            </a:r>
            <a:r>
              <a:rPr lang="fi-FI" sz="1600" dirty="0" err="1"/>
              <a:t>spacen</a:t>
            </a:r>
            <a:r>
              <a:rPr lang="fi-FI" sz="1600" dirty="0"/>
              <a:t> käyttäjien </a:t>
            </a:r>
            <a:r>
              <a:rPr lang="fi-FI" sz="1600" dirty="0" smtClean="0"/>
              <a:t>tiedonsaanti</a:t>
            </a:r>
          </a:p>
          <a:p>
            <a:pPr lvl="2"/>
            <a:r>
              <a:rPr lang="fi-FI" sz="1600" dirty="0"/>
              <a:t>A</a:t>
            </a:r>
            <a:r>
              <a:rPr lang="fi-FI" sz="1600" dirty="0" smtClean="0"/>
              <a:t>setusta </a:t>
            </a:r>
            <a:r>
              <a:rPr lang="fi-FI" sz="1600" dirty="0"/>
              <a:t>täydentäviä tarkempia määräyksiä tiedoista, joita on asetettava </a:t>
            </a:r>
            <a:r>
              <a:rPr lang="fi-FI" sz="1600" dirty="0" smtClean="0"/>
              <a:t>saataville</a:t>
            </a:r>
            <a:endParaRPr lang="fi-FI" sz="1600" dirty="0"/>
          </a:p>
          <a:p>
            <a:pPr lvl="2"/>
            <a:endParaRPr lang="fi-FI" sz="1600" dirty="0"/>
          </a:p>
          <a:p>
            <a:endParaRPr lang="fi-FI" sz="1800" dirty="0" smtClean="0"/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7D10EEF1-D02E-4635-A16C-B0DBB8DAF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r="32204"/>
          <a:stretch>
            <a:fillRect/>
          </a:stretch>
        </p:blipFill>
        <p:spPr>
          <a:xfrm>
            <a:off x="8715374" y="0"/>
            <a:ext cx="3476625" cy="6858000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F07DFFE-A455-42FE-8974-C8E76061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94846-036B-4AA4-B6A1-F566788AC18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165E12-DE62-4802-9136-A7D6F418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5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5A60FA-5A2F-48BE-95C8-26F0843E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612000"/>
            <a:ext cx="8341995" cy="1108800"/>
          </a:xfrm>
        </p:spPr>
        <p:txBody>
          <a:bodyPr/>
          <a:lstStyle/>
          <a:p>
            <a:r>
              <a:rPr lang="fi-FI" dirty="0"/>
              <a:t>U-</a:t>
            </a:r>
            <a:r>
              <a:rPr lang="fi-FI" dirty="0" err="1"/>
              <a:t>space</a:t>
            </a:r>
            <a:r>
              <a:rPr lang="fi-FI" dirty="0"/>
              <a:t>-ilmatilan perustaminen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1F6FAA-A054-465D-88BF-CD54ED7EB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607250"/>
            <a:ext cx="7104000" cy="4894879"/>
          </a:xfrm>
        </p:spPr>
        <p:txBody>
          <a:bodyPr/>
          <a:lstStyle/>
          <a:p>
            <a:r>
              <a:rPr lang="fi-FI" sz="1800" dirty="0"/>
              <a:t>Täytyy </a:t>
            </a:r>
            <a:r>
              <a:rPr lang="fi-FI" sz="1800" dirty="0" smtClean="0"/>
              <a:t>olla selkeä </a:t>
            </a:r>
            <a:r>
              <a:rPr lang="fi-FI" sz="1800" dirty="0"/>
              <a:t>tarve/syy </a:t>
            </a:r>
            <a:r>
              <a:rPr lang="fi-FI" sz="1800" dirty="0" smtClean="0"/>
              <a:t>perustamiselle</a:t>
            </a:r>
            <a:endParaRPr lang="fi-FI" sz="1800" dirty="0"/>
          </a:p>
          <a:p>
            <a:r>
              <a:rPr lang="fi-FI" sz="1800" dirty="0"/>
              <a:t>Perusteena </a:t>
            </a:r>
            <a:r>
              <a:rPr lang="fi-FI" sz="1800" b="1" dirty="0"/>
              <a:t>turvallisuus</a:t>
            </a:r>
            <a:r>
              <a:rPr lang="fi-FI" sz="1800" dirty="0"/>
              <a:t>, turvatoimet, yksityisyys tai </a:t>
            </a:r>
            <a:r>
              <a:rPr lang="fi-FI" sz="1800" dirty="0" smtClean="0"/>
              <a:t>ympäristö</a:t>
            </a:r>
          </a:p>
          <a:p>
            <a:r>
              <a:rPr lang="fi-FI" sz="1800" dirty="0" smtClean="0"/>
              <a:t>Tulee perustua ilmatilan riskiarvioon</a:t>
            </a:r>
          </a:p>
          <a:p>
            <a:pPr lvl="1"/>
            <a:r>
              <a:rPr lang="fi-FI" sz="1600" dirty="0" smtClean="0"/>
              <a:t>Huomioitava alueelliset ilma- ja maariskit</a:t>
            </a:r>
          </a:p>
          <a:p>
            <a:pPr lvl="1"/>
            <a:r>
              <a:rPr lang="en-GB" sz="1600" dirty="0" err="1">
                <a:cs typeface="Calibri" panose="020F0502020204030204" pitchFamily="34" charset="0"/>
              </a:rPr>
              <a:t>S</a:t>
            </a:r>
            <a:r>
              <a:rPr lang="en-GB" sz="1600" dirty="0" err="1" smtClean="0">
                <a:cs typeface="Calibri" panose="020F0502020204030204" pitchFamily="34" charset="0"/>
              </a:rPr>
              <a:t>uorituskykyvaatimuksien</a:t>
            </a:r>
            <a:r>
              <a:rPr lang="en-GB" sz="1600" dirty="0" smtClean="0">
                <a:cs typeface="Calibri" panose="020F0502020204030204" pitchFamily="34" charset="0"/>
              </a:rPr>
              <a:t> </a:t>
            </a:r>
            <a:r>
              <a:rPr lang="en-GB" sz="1600" dirty="0" err="1" smtClean="0">
                <a:cs typeface="Calibri" panose="020F0502020204030204" pitchFamily="34" charset="0"/>
              </a:rPr>
              <a:t>määrittäminen</a:t>
            </a:r>
            <a:endParaRPr lang="en-GB" sz="1600" dirty="0">
              <a:cs typeface="Calibri" panose="020F0502020204030204" pitchFamily="34" charset="0"/>
            </a:endParaRPr>
          </a:p>
          <a:p>
            <a:pPr lvl="1"/>
            <a:r>
              <a:rPr lang="en-GB" sz="1600" dirty="0" err="1" smtClean="0">
                <a:cs typeface="Calibri" panose="020F0502020204030204" pitchFamily="34" charset="0"/>
              </a:rPr>
              <a:t>Operatiivisten</a:t>
            </a:r>
            <a:r>
              <a:rPr lang="en-GB" sz="1600" dirty="0" smtClean="0">
                <a:cs typeface="Calibri" panose="020F0502020204030204" pitchFamily="34" charset="0"/>
              </a:rPr>
              <a:t> </a:t>
            </a:r>
            <a:r>
              <a:rPr lang="en-GB" sz="1600" dirty="0" err="1">
                <a:cs typeface="Calibri" panose="020F0502020204030204" pitchFamily="34" charset="0"/>
              </a:rPr>
              <a:t>ehtojen</a:t>
            </a:r>
            <a:r>
              <a:rPr lang="en-GB" sz="1600" dirty="0">
                <a:cs typeface="Calibri" panose="020F0502020204030204" pitchFamily="34" charset="0"/>
              </a:rPr>
              <a:t> </a:t>
            </a:r>
            <a:r>
              <a:rPr lang="en-GB" sz="1600" dirty="0" err="1">
                <a:cs typeface="Calibri" panose="020F0502020204030204" pitchFamily="34" charset="0"/>
              </a:rPr>
              <a:t>ja</a:t>
            </a:r>
            <a:r>
              <a:rPr lang="en-GB" sz="1600" dirty="0">
                <a:cs typeface="Calibri" panose="020F0502020204030204" pitchFamily="34" charset="0"/>
              </a:rPr>
              <a:t> </a:t>
            </a:r>
            <a:r>
              <a:rPr lang="en-GB" sz="1600" dirty="0" err="1" smtClean="0">
                <a:cs typeface="Calibri" panose="020F0502020204030204" pitchFamily="34" charset="0"/>
              </a:rPr>
              <a:t>rajoitusten</a:t>
            </a:r>
            <a:r>
              <a:rPr lang="en-GB" sz="1600" dirty="0" smtClean="0">
                <a:cs typeface="Calibri" panose="020F0502020204030204" pitchFamily="34" charset="0"/>
              </a:rPr>
              <a:t> </a:t>
            </a:r>
            <a:r>
              <a:rPr lang="en-GB" sz="1600" dirty="0" err="1" smtClean="0">
                <a:cs typeface="Calibri" panose="020F0502020204030204" pitchFamily="34" charset="0"/>
              </a:rPr>
              <a:t>määrittämiseen</a:t>
            </a:r>
            <a:endParaRPr lang="en-GB" sz="1600" dirty="0" smtClean="0">
              <a:cs typeface="Calibri" panose="020F0502020204030204" pitchFamily="34" charset="0"/>
            </a:endParaRPr>
          </a:p>
          <a:p>
            <a:pPr lvl="1"/>
            <a:r>
              <a:rPr lang="en-GB" sz="1600" dirty="0" err="1" smtClean="0">
                <a:cs typeface="Calibri" panose="020F0502020204030204" pitchFamily="34" charset="0"/>
              </a:rPr>
              <a:t>Mahdolliset</a:t>
            </a:r>
            <a:r>
              <a:rPr lang="en-GB" sz="1600" dirty="0" smtClean="0">
                <a:cs typeface="Calibri" panose="020F0502020204030204" pitchFamily="34" charset="0"/>
              </a:rPr>
              <a:t> </a:t>
            </a:r>
            <a:r>
              <a:rPr lang="en-GB" sz="1600" dirty="0" err="1" smtClean="0">
                <a:cs typeface="Calibri" panose="020F0502020204030204" pitchFamily="34" charset="0"/>
              </a:rPr>
              <a:t>lisäpalvelut</a:t>
            </a:r>
            <a:r>
              <a:rPr lang="en-GB" sz="1600" dirty="0" smtClean="0">
                <a:cs typeface="Calibri" panose="020F0502020204030204" pitchFamily="34" charset="0"/>
              </a:rPr>
              <a:t> (WIS, CMS)</a:t>
            </a:r>
            <a:r>
              <a:rPr lang="en-GB" sz="1600" dirty="0">
                <a:cs typeface="Calibri" panose="020F0502020204030204" pitchFamily="34" charset="0"/>
              </a:rPr>
              <a:t/>
            </a:r>
            <a:br>
              <a:rPr lang="en-GB" sz="1600" dirty="0">
                <a:cs typeface="Calibri" panose="020F0502020204030204" pitchFamily="34" charset="0"/>
              </a:rPr>
            </a:br>
            <a:endParaRPr lang="fi-FI" sz="1600" dirty="0" smtClean="0"/>
          </a:p>
          <a:p>
            <a:r>
              <a:rPr lang="fi-FI" sz="1800" dirty="0" smtClean="0"/>
              <a:t>Asetuksen </a:t>
            </a:r>
            <a:r>
              <a:rPr lang="fi-FI" sz="1800" dirty="0" smtClean="0"/>
              <a:t>artikla 18 f) edellyttää </a:t>
            </a:r>
            <a:r>
              <a:rPr lang="fi-FI" sz="1800" b="1" dirty="0" smtClean="0"/>
              <a:t>koordinointimekanismi</a:t>
            </a:r>
            <a:r>
              <a:rPr lang="fi-FI" sz="1800" dirty="0" smtClean="0"/>
              <a:t>n käyttöön </a:t>
            </a:r>
            <a:r>
              <a:rPr lang="fi-FI" sz="1800" dirty="0" smtClean="0"/>
              <a:t>ottamista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850B7B7D-C63F-433E-A997-25699EA57D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7" r="22977"/>
          <a:stretch>
            <a:fillRect/>
          </a:stretch>
        </p:blipFill>
        <p:spPr/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8EF43CB-C665-41D3-9B8A-1F383F3F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94846-036B-4AA4-B6A1-F566788AC18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776706-014A-4957-BAF9-C3B72515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7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Koordinointimekanismi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2001" y="1379226"/>
            <a:ext cx="8187616" cy="2895892"/>
          </a:xfrm>
        </p:spPr>
        <p:txBody>
          <a:bodyPr/>
          <a:lstStyle/>
          <a:p>
            <a:r>
              <a:rPr lang="fi-FI" dirty="0"/>
              <a:t>Laajempi kokonaisuus kuin pelkkä </a:t>
            </a:r>
            <a:r>
              <a:rPr lang="fi-FI" dirty="0" smtClean="0"/>
              <a:t>lausuntokierros</a:t>
            </a:r>
          </a:p>
          <a:p>
            <a:r>
              <a:rPr lang="fi-FI" dirty="0" smtClean="0"/>
              <a:t>Tulee nimetä ”U-</a:t>
            </a:r>
            <a:r>
              <a:rPr lang="fi-FI" dirty="0" err="1" smtClean="0"/>
              <a:t>space</a:t>
            </a:r>
            <a:r>
              <a:rPr lang="fi-FI" dirty="0" smtClean="0"/>
              <a:t>-koordinaattori”</a:t>
            </a:r>
            <a:endParaRPr lang="fi-FI" dirty="0"/>
          </a:p>
          <a:p>
            <a:r>
              <a:rPr lang="fi-FI" dirty="0"/>
              <a:t>Koordinointi muiden viranomaisten ja sidosryhmien kanssa</a:t>
            </a:r>
          </a:p>
          <a:p>
            <a:r>
              <a:rPr lang="fi-FI" dirty="0"/>
              <a:t>U-</a:t>
            </a:r>
            <a:r>
              <a:rPr lang="fi-FI" dirty="0" err="1"/>
              <a:t>space</a:t>
            </a:r>
            <a:r>
              <a:rPr lang="fi-FI" dirty="0"/>
              <a:t> palvelujen </a:t>
            </a:r>
            <a:r>
              <a:rPr lang="fi-FI" dirty="0" smtClean="0"/>
              <a:t>määrittäminen</a:t>
            </a:r>
            <a:endParaRPr lang="fi-FI" dirty="0"/>
          </a:p>
          <a:p>
            <a:r>
              <a:rPr lang="fi-FI" dirty="0"/>
              <a:t>Ilmatilarajoitusten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asettaminen 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34CDD-5657-4FF3-98B8-FEFF98FD80B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16.1.2023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DE6E4-DC77-456C-872A-552B509F49AF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Sisällön paikkamerkki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446" y="3508770"/>
            <a:ext cx="8226901" cy="2868279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3431970" y="6347433"/>
            <a:ext cx="6024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i="1" dirty="0"/>
              <a:t>kuva: </a:t>
            </a:r>
            <a:r>
              <a:rPr lang="fi-FI" sz="1400" i="1" dirty="0" smtClean="0"/>
              <a:t>EASA AMC and GM to </a:t>
            </a:r>
            <a:r>
              <a:rPr lang="fi-FI" sz="1400" i="1" dirty="0" err="1" smtClean="0"/>
              <a:t>Regulation</a:t>
            </a:r>
            <a:r>
              <a:rPr lang="fi-FI" sz="1400" i="1" dirty="0" smtClean="0"/>
              <a:t> (EU) 2021/664 – </a:t>
            </a:r>
            <a:r>
              <a:rPr lang="fi-FI" sz="1400" i="1" dirty="0" err="1" smtClean="0"/>
              <a:t>Issue</a:t>
            </a:r>
            <a:r>
              <a:rPr lang="fi-FI" sz="1400" i="1" dirty="0" smtClean="0"/>
              <a:t> 1</a:t>
            </a:r>
            <a:endParaRPr lang="fi-FI" sz="1400" i="1" dirty="0"/>
          </a:p>
        </p:txBody>
      </p:sp>
    </p:spTree>
    <p:extLst>
      <p:ext uri="{BB962C8B-B14F-4D97-AF65-F5344CB8AC3E}">
        <p14:creationId xmlns:p14="http://schemas.microsoft.com/office/powerpoint/2010/main" val="306293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53916A83-70E8-724B-4084-C660A8F8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Kiitos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F658B6-FCB6-C2CF-65D8-DBA595C5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4D9F-FFDB-494C-A966-71C76709CD1B}" type="datetime1">
              <a:rPr lang="fi-FI" smtClean="0"/>
              <a:pPr/>
              <a:t>16.1.2023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8140E47-0880-1F1D-C81A-DE9725B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6E4-DC77-456C-872A-552B509F49AF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74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ficom su">
  <a:themeElements>
    <a:clrScheme name="Traficom_2022">
      <a:dk1>
        <a:srgbClr val="000000"/>
      </a:dk1>
      <a:lt1>
        <a:srgbClr val="FFFFFF"/>
      </a:lt1>
      <a:dk2>
        <a:srgbClr val="002B74"/>
      </a:dk2>
      <a:lt2>
        <a:srgbClr val="0058B1"/>
      </a:lt2>
      <a:accent1>
        <a:srgbClr val="002B74"/>
      </a:accent1>
      <a:accent2>
        <a:srgbClr val="EC017F"/>
      </a:accent2>
      <a:accent3>
        <a:srgbClr val="669BD0"/>
      </a:accent3>
      <a:accent4>
        <a:srgbClr val="81D600"/>
      </a:accent4>
      <a:accent5>
        <a:srgbClr val="00AEB2"/>
      </a:accent5>
      <a:accent6>
        <a:srgbClr val="0058B1"/>
      </a:accent6>
      <a:hlink>
        <a:srgbClr val="00AEB2"/>
      </a:hlink>
      <a:folHlink>
        <a:srgbClr val="820083"/>
      </a:folHlink>
    </a:clrScheme>
    <a:fontScheme name="Traficom 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wrap="square" rtlCol="0" anchor="t">
        <a:noAutofit/>
      </a:bodyPr>
      <a:lstStyle>
        <a:defPPr algn="ctr">
          <a:defRPr dirty="0" err="1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00AEB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00AEB2"/>
        </a:solidFill>
      </a:spPr>
      <a:bodyPr wrap="none" rtlCol="0">
        <a:sp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Traficom 1">
      <a:srgbClr val="00AEB2"/>
    </a:custClr>
    <a:custClr name="Traficom 2">
      <a:srgbClr val="018285"/>
    </a:custClr>
    <a:custClr name="Traficom 3">
      <a:srgbClr val="0058B1"/>
    </a:custClr>
    <a:custClr name="Traficom 4">
      <a:srgbClr val="159637"/>
    </a:custClr>
    <a:custClr name="Traficom 5">
      <a:srgbClr val="81D600"/>
    </a:custClr>
    <a:custClr name="Traficom 6">
      <a:srgbClr val="009EFF"/>
    </a:custClr>
    <a:custClr name="Traficom 7">
      <a:srgbClr val="0066CC"/>
    </a:custClr>
    <a:custClr name="Traficom 8">
      <a:srgbClr val="EC017F"/>
    </a:custClr>
    <a:custClr name="Traficom 9">
      <a:srgbClr val="E90008"/>
    </a:custClr>
    <a:custClr name="Traficom 10">
      <a:srgbClr val="FF7D00"/>
    </a:custClr>
    <a:custClr name="Traficom 11">
      <a:srgbClr val="FFD400"/>
    </a:custClr>
    <a:custClr name="Traficom 12">
      <a:srgbClr val="056805"/>
    </a:custClr>
    <a:custClr name="Traficom 13">
      <a:srgbClr val="026273"/>
    </a:custClr>
    <a:custClr name="Traficom 14">
      <a:srgbClr val="002C74"/>
    </a:custClr>
    <a:custClr name="Traficom 15">
      <a:srgbClr val="820084"/>
    </a:custClr>
    <a:custClr name="Traficom 16">
      <a:srgbClr val="9E003B"/>
    </a:custClr>
  </a:custClrLst>
  <a:extLst>
    <a:ext uri="{05A4C25C-085E-4340-85A3-A5531E510DB2}">
      <thm15:themeFamily xmlns:thm15="http://schemas.microsoft.com/office/thememl/2012/main" name="TRAFICOM 1 FI.potx" id="{F25E46A3-7157-4277-A527-EF02D284EB83}" vid="{39060507-F5F2-4A73-9DC2-4A04107C7E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TRAFICOM 1 FI</Template>
  <TotalTime>2057</TotalTime>
  <Words>242</Words>
  <Application>Microsoft Office PowerPoint</Application>
  <PresentationFormat>Laajakuva</PresentationFormat>
  <Paragraphs>53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Calibri</vt:lpstr>
      <vt:lpstr>Verdana</vt:lpstr>
      <vt:lpstr>Wingdings 3</vt:lpstr>
      <vt:lpstr>Traficom su</vt:lpstr>
      <vt:lpstr>U-space  kansallinen täytäntöönpano</vt:lpstr>
      <vt:lpstr>U-space-asetus</vt:lpstr>
      <vt:lpstr>Ilmailulain muutos</vt:lpstr>
      <vt:lpstr>U-space-ilmatilan perustaminen</vt:lpstr>
      <vt:lpstr>Koordinointimekanismi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Lakimuutoksista ja paikkatiedosta</dc:title>
  <dc:creator>Metsälampi Susanna</dc:creator>
  <cp:lastModifiedBy>Stenberg Esa</cp:lastModifiedBy>
  <cp:revision>50</cp:revision>
  <dcterms:created xsi:type="dcterms:W3CDTF">2022-12-13T14:02:47Z</dcterms:created>
  <dcterms:modified xsi:type="dcterms:W3CDTF">2023-01-16T13:11:43Z</dcterms:modified>
</cp:coreProperties>
</file>