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charts/colors18.xml" ContentType="application/vnd.ms-office.chartcolorstyle+xml"/>
  <Override PartName="/ppt/charts/style18.xml" ContentType="application/vnd.ms-office.chartstyl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olors19.xml" ContentType="application/vnd.ms-office.chartcolorstyle+xml"/>
  <Override PartName="/ppt/charts/style19.xml" ContentType="application/vnd.ms-office.chartstyle+xml"/>
  <Override PartName="/ppt/theme/themeOverride17.xml" ContentType="application/vnd.openxmlformats-officedocument.themeOverride+xml"/>
  <Override PartName="/ppt/charts/colors17.xml" ContentType="application/vnd.ms-office.chartcolorstyle+xml"/>
  <Override PartName="/ppt/charts/style17.xml" ContentType="application/vnd.ms-office.chartstyle+xml"/>
  <Override PartName="/ppt/charts/colors16.xml" ContentType="application/vnd.ms-office.chartcolorstyle+xml"/>
  <Override PartName="/ppt/charts/style16.xml" ContentType="application/vnd.ms-office.chartstyl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theme/theme1.xml" ContentType="application/vnd.openxmlformats-officedocument.theme+xml"/>
  <Override PartName="/ppt/charts/colors15.xml" ContentType="application/vnd.ms-office.chartcolorstyle+xml"/>
  <Override PartName="/ppt/charts/style15.xml" ContentType="application/vnd.ms-office.chartstyle+xml"/>
  <Override PartName="/ppt/charts/chart5.xml" ContentType="application/vnd.openxmlformats-officedocument.drawingml.chart+xml"/>
  <Override PartName="/ppt/theme/themeOverride4.xml" ContentType="application/vnd.openxmlformats-officedocument.themeOverride+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theme/themeOverride3.xml" ContentType="application/vnd.openxmlformats-officedocument.themeOverride+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style7.xml" ContentType="application/vnd.ms-office.chartstyle+xml"/>
  <Override PartName="/ppt/charts/chart7.xml" ContentType="application/vnd.openxmlformats-officedocument.drawingml.chart+xml"/>
  <Override PartName="/ppt/theme/themeOverride6.xml" ContentType="application/vnd.openxmlformats-officedocument.themeOverride+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hart1.xml" ContentType="application/vnd.openxmlformats-officedocument.drawingml.chart+xml"/>
  <Override PartName="/ppt/theme/themeOverride2.xml" ContentType="application/vnd.openxmlformats-officedocument.themeOverrid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theme/themeOverride15.xml" ContentType="application/vnd.openxmlformats-officedocument.themeOverride+xml"/>
  <Override PartName="/ppt/charts/colors7.xml" ContentType="application/vnd.ms-office.chartcolorstyle+xml"/>
  <Override PartName="/ppt/theme/themeOverride12.xml" ContentType="application/vnd.openxmlformats-officedocument.themeOverride+xml"/>
  <Override PartName="/ppt/charts/colors12.xml" ContentType="application/vnd.ms-office.chartcolorstyle+xml"/>
  <Override PartName="/ppt/charts/style12.xml" ContentType="application/vnd.ms-office.chartstyle+xml"/>
  <Override PartName="/ppt/charts/chart12.xml" ContentType="application/vnd.openxmlformats-officedocument.drawingml.chart+xml"/>
  <Override PartName="/ppt/theme/themeOverride11.xml" ContentType="application/vnd.openxmlformats-officedocument.themeOverride+xml"/>
  <Override PartName="/ppt/charts/colors11.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theme/themeOverride14.xml" ContentType="application/vnd.openxmlformats-officedocument.themeOverride+xml"/>
  <Override PartName="/ppt/charts/colors14.xml" ContentType="application/vnd.ms-office.chartcolorstyle+xml"/>
  <Override PartName="/ppt/charts/style14.xml" ContentType="application/vnd.ms-office.chartstyle+xml"/>
  <Override PartName="/ppt/charts/chart14.xml" ContentType="application/vnd.openxmlformats-officedocument.drawingml.chart+xml"/>
  <Override PartName="/ppt/theme/themeOverride13.xml" ContentType="application/vnd.openxmlformats-officedocument.themeOverride+xml"/>
  <Override PartName="/ppt/theme/themeOverride7.xml" ContentType="application/vnd.openxmlformats-officedocument.themeOverride+xml"/>
  <Override PartName="/ppt/charts/style11.xml" ContentType="application/vnd.ms-office.chartstyle+xml"/>
  <Override PartName="/ppt/charts/chart9.xml" ContentType="application/vnd.openxmlformats-officedocument.drawingml.chart+xml"/>
  <Override PartName="/ppt/charts/chart11.xml" ContentType="application/vnd.openxmlformats-officedocument.drawingml.chart+xml"/>
  <Override PartName="/ppt/theme/themeOverride8.xml" ContentType="application/vnd.openxmlformats-officedocument.themeOverride+xml"/>
  <Override PartName="/ppt/charts/colors8.xml" ContentType="application/vnd.ms-office.chartcolorstyle+xml"/>
  <Override PartName="/ppt/charts/style8.xml" ContentType="application/vnd.ms-office.chartstyle+xml"/>
  <Override PartName="/ppt/charts/chart8.xml" ContentType="application/vnd.openxmlformats-officedocument.drawingml.chart+xml"/>
  <Override PartName="/ppt/charts/style9.xml" ContentType="application/vnd.ms-office.chartstyle+xml"/>
  <Override PartName="/ppt/theme/themeOverride9.xml" ContentType="application/vnd.openxmlformats-officedocument.themeOverride+xml"/>
  <Override PartName="/ppt/theme/themeOverride10.xml" ContentType="application/vnd.openxmlformats-officedocument.themeOverride+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4" r:id="rId3"/>
    <p:sldId id="289" r:id="rId4"/>
    <p:sldId id="269" r:id="rId5"/>
    <p:sldId id="276" r:id="rId6"/>
    <p:sldId id="277" r:id="rId7"/>
    <p:sldId id="270" r:id="rId8"/>
    <p:sldId id="278" r:id="rId9"/>
    <p:sldId id="279" r:id="rId10"/>
    <p:sldId id="271" r:id="rId11"/>
    <p:sldId id="280" r:id="rId12"/>
    <p:sldId id="272" r:id="rId13"/>
    <p:sldId id="281" r:id="rId14"/>
    <p:sldId id="282" r:id="rId15"/>
    <p:sldId id="286" r:id="rId16"/>
    <p:sldId id="284" r:id="rId17"/>
    <p:sldId id="283" r:id="rId18"/>
    <p:sldId id="293" r:id="rId19"/>
    <p:sldId id="294" r:id="rId20"/>
    <p:sldId id="288" r:id="rId21"/>
    <p:sldId id="287" r:id="rId22"/>
    <p:sldId id="292" r:id="rId23"/>
    <p:sldId id="296" r:id="rId24"/>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03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RFSES15\Proj\LL1210\17\LL12217_Turvallinen_koulutie\04_Projektityo\Esitys_Salonen\P&#228;ivitetyt_kuvaajat+taulukot\Liikennem&#228;&#228;r&#228;t_kuvaajat.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5.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6.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7.bin"/></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8.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9.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10.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1.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laskentataulukko4.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laskentataulukko5.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laskentataulukko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laskentataulukko7.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laskentataulukko.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laskentataulukko1.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laskentataulukko2.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laskentataulukko3.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MP1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'[Liikennemäärät_kuvaajat.xlsx]MP1 poistuva'!$B$5</c:f>
              <c:strCache>
                <c:ptCount val="1"/>
                <c:pt idx="0">
                  <c:v>Ennen</c:v>
                </c:pt>
              </c:strCache>
            </c:strRef>
          </c:tx>
          <c:spPr>
            <a:ln w="28575" cap="rnd">
              <a:solidFill>
                <a:schemeClr val="accent1">
                  <a:lumMod val="60000"/>
                  <a:lumOff val="40000"/>
                </a:schemeClr>
              </a:solidFill>
              <a:round/>
            </a:ln>
            <a:effectLst/>
          </c:spPr>
          <c:marker>
            <c:symbol val="none"/>
          </c:marker>
          <c:cat>
            <c:strRef>
              <c:f>'[Liikennemäärät_kuvaajat.xlsx]MP1 poistuva'!$A$6:$A$29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'[Liikennemäärät_kuvaajat.xlsx]MP1 poistuva'!$B$6:$B$29</c:f>
              <c:numCache>
                <c:formatCode>0</c:formatCode>
                <c:ptCount val="24"/>
                <c:pt idx="0">
                  <c:v>0.33333333333333331</c:v>
                </c:pt>
                <c:pt idx="1">
                  <c:v>1</c:v>
                </c:pt>
                <c:pt idx="2">
                  <c:v>1</c:v>
                </c:pt>
                <c:pt idx="3">
                  <c:v>1.6666666666666667</c:v>
                </c:pt>
                <c:pt idx="4">
                  <c:v>4.333333333333333</c:v>
                </c:pt>
                <c:pt idx="5">
                  <c:v>7</c:v>
                </c:pt>
                <c:pt idx="6">
                  <c:v>36.666666666666664</c:v>
                </c:pt>
                <c:pt idx="7">
                  <c:v>80.333333333333329</c:v>
                </c:pt>
                <c:pt idx="8">
                  <c:v>79.666666666666671</c:v>
                </c:pt>
                <c:pt idx="9">
                  <c:v>67.666666666666671</c:v>
                </c:pt>
                <c:pt idx="10">
                  <c:v>35.333333333333336</c:v>
                </c:pt>
                <c:pt idx="11">
                  <c:v>51.333333333333336</c:v>
                </c:pt>
                <c:pt idx="12">
                  <c:v>62</c:v>
                </c:pt>
                <c:pt idx="13">
                  <c:v>57.666666666666664</c:v>
                </c:pt>
                <c:pt idx="14">
                  <c:v>80</c:v>
                </c:pt>
                <c:pt idx="15">
                  <c:v>76.666666666666671</c:v>
                </c:pt>
                <c:pt idx="16">
                  <c:v>89.333333333333329</c:v>
                </c:pt>
                <c:pt idx="17">
                  <c:v>55</c:v>
                </c:pt>
                <c:pt idx="18">
                  <c:v>51.666666666666664</c:v>
                </c:pt>
                <c:pt idx="19">
                  <c:v>42.333333333333336</c:v>
                </c:pt>
                <c:pt idx="20">
                  <c:v>28</c:v>
                </c:pt>
                <c:pt idx="21">
                  <c:v>14</c:v>
                </c:pt>
                <c:pt idx="22">
                  <c:v>9</c:v>
                </c:pt>
                <c:pt idx="23">
                  <c:v>4.666666666666667</c:v>
                </c:pt>
              </c:numCache>
            </c:numRef>
          </c:val>
          <c:smooth val="0"/>
          <c:extLst>
            <c:ext xmlns:c16="http://schemas.microsoft.com/office/drawing/2014/chart" uri="{C3380CC4-5D6E-409C-BE32-E72D297353CC}">
              <c16:uniqueId val="{00000000-19DA-4213-93D4-F8BDA4C3F83E}"/>
            </c:ext>
          </c:extLst>
        </c:ser>
        <c:ser>
          <c:idx val="1"/>
          <c:order val="1"/>
          <c:tx>
            <c:strRef>
              <c:f>'[Liikennemäärät_kuvaajat.xlsx]MP1 poistuva'!$C$5</c:f>
              <c:strCache>
                <c:ptCount val="1"/>
                <c:pt idx="0">
                  <c:v>Jälkeen 1</c:v>
                </c:pt>
              </c:strCache>
            </c:strRef>
          </c:tx>
          <c:spPr>
            <a:ln w="28575" cap="rnd">
              <a:solidFill>
                <a:schemeClr val="accent1">
                  <a:lumMod val="50000"/>
                </a:schemeClr>
              </a:solidFill>
              <a:round/>
            </a:ln>
            <a:effectLst/>
          </c:spPr>
          <c:marker>
            <c:symbol val="none"/>
          </c:marker>
          <c:cat>
            <c:strRef>
              <c:f>'[Liikennemäärät_kuvaajat.xlsx]MP1 poistuva'!$A$6:$A$29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'[Liikennemäärät_kuvaajat.xlsx]MP1 poistuva'!$C$6:$C$29</c:f>
              <c:numCache>
                <c:formatCode>0</c:formatCode>
                <c:ptCount val="24"/>
                <c:pt idx="0">
                  <c:v>1.3333333333333333</c:v>
                </c:pt>
                <c:pt idx="1">
                  <c:v>1.3333333333333333</c:v>
                </c:pt>
                <c:pt idx="2">
                  <c:v>0.33333333333333331</c:v>
                </c:pt>
                <c:pt idx="3">
                  <c:v>2.3333333333333335</c:v>
                </c:pt>
                <c:pt idx="4">
                  <c:v>3</c:v>
                </c:pt>
                <c:pt idx="5">
                  <c:v>7.333333333333333</c:v>
                </c:pt>
                <c:pt idx="6">
                  <c:v>34</c:v>
                </c:pt>
                <c:pt idx="7">
                  <c:v>48</c:v>
                </c:pt>
                <c:pt idx="8">
                  <c:v>63.666666666666664</c:v>
                </c:pt>
                <c:pt idx="9">
                  <c:v>46</c:v>
                </c:pt>
                <c:pt idx="10">
                  <c:v>39.333333333333336</c:v>
                </c:pt>
                <c:pt idx="11">
                  <c:v>40.333333333333336</c:v>
                </c:pt>
                <c:pt idx="12">
                  <c:v>50</c:v>
                </c:pt>
                <c:pt idx="13">
                  <c:v>42.333333333333336</c:v>
                </c:pt>
                <c:pt idx="14">
                  <c:v>50</c:v>
                </c:pt>
                <c:pt idx="15">
                  <c:v>42.333333333333336</c:v>
                </c:pt>
                <c:pt idx="16">
                  <c:v>51.666666666666664</c:v>
                </c:pt>
                <c:pt idx="17">
                  <c:v>47.666666666666664</c:v>
                </c:pt>
                <c:pt idx="18">
                  <c:v>38.333333333333336</c:v>
                </c:pt>
                <c:pt idx="19">
                  <c:v>36</c:v>
                </c:pt>
                <c:pt idx="20">
                  <c:v>28</c:v>
                </c:pt>
                <c:pt idx="21">
                  <c:v>14</c:v>
                </c:pt>
                <c:pt idx="22">
                  <c:v>10.666666666666666</c:v>
                </c:pt>
                <c:pt idx="23">
                  <c:v>9</c:v>
                </c:pt>
              </c:numCache>
            </c:numRef>
          </c:val>
          <c:smooth val="0"/>
          <c:extLst>
            <c:ext xmlns:c16="http://schemas.microsoft.com/office/drawing/2014/chart" uri="{C3380CC4-5D6E-409C-BE32-E72D297353CC}">
              <c16:uniqueId val="{00000001-19DA-4213-93D4-F8BDA4C3F83E}"/>
            </c:ext>
          </c:extLst>
        </c:ser>
        <c:ser>
          <c:idx val="2"/>
          <c:order val="2"/>
          <c:tx>
            <c:strRef>
              <c:f>'[Liikennemäärät_kuvaajat.xlsx]MP1 poistuva'!$D$5</c:f>
              <c:strCache>
                <c:ptCount val="1"/>
                <c:pt idx="0">
                  <c:v>Jälkeen 2</c:v>
                </c:pt>
              </c:strCache>
            </c:strRef>
          </c:tx>
          <c:spPr>
            <a:ln w="28575" cap="rnd">
              <a:solidFill>
                <a:schemeClr val="accent3"/>
              </a:solidFill>
              <a:round/>
            </a:ln>
            <a:effectLst/>
          </c:spPr>
          <c:marker>
            <c:symbol val="none"/>
          </c:marker>
          <c:cat>
            <c:strRef>
              <c:f>'[Liikennemäärät_kuvaajat.xlsx]MP1 poistuva'!$A$6:$A$29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'[Liikennemäärät_kuvaajat.xlsx]MP1 poistuva'!$D$6:$D$29</c:f>
              <c:numCache>
                <c:formatCode>0</c:formatCode>
                <c:ptCount val="24"/>
                <c:pt idx="0">
                  <c:v>1</c:v>
                </c:pt>
                <c:pt idx="1">
                  <c:v>0.33333333333333331</c:v>
                </c:pt>
                <c:pt idx="2">
                  <c:v>1</c:v>
                </c:pt>
                <c:pt idx="3">
                  <c:v>1</c:v>
                </c:pt>
                <c:pt idx="4">
                  <c:v>0.66666666666666663</c:v>
                </c:pt>
                <c:pt idx="5">
                  <c:v>5</c:v>
                </c:pt>
                <c:pt idx="6">
                  <c:v>17.666666666666668</c:v>
                </c:pt>
                <c:pt idx="7">
                  <c:v>58.333333333333336</c:v>
                </c:pt>
                <c:pt idx="8">
                  <c:v>56.333333333333336</c:v>
                </c:pt>
                <c:pt idx="9">
                  <c:v>41.666666666666664</c:v>
                </c:pt>
                <c:pt idx="10">
                  <c:v>28.333333333333332</c:v>
                </c:pt>
                <c:pt idx="11">
                  <c:v>37</c:v>
                </c:pt>
                <c:pt idx="12">
                  <c:v>41.333333333333336</c:v>
                </c:pt>
                <c:pt idx="13">
                  <c:v>42.666666666666664</c:v>
                </c:pt>
                <c:pt idx="14">
                  <c:v>59.666666666666664</c:v>
                </c:pt>
                <c:pt idx="15">
                  <c:v>72</c:v>
                </c:pt>
                <c:pt idx="16">
                  <c:v>62</c:v>
                </c:pt>
                <c:pt idx="17">
                  <c:v>49</c:v>
                </c:pt>
                <c:pt idx="18">
                  <c:v>31.666666666666668</c:v>
                </c:pt>
                <c:pt idx="19">
                  <c:v>29</c:v>
                </c:pt>
                <c:pt idx="20">
                  <c:v>18.333333333333332</c:v>
                </c:pt>
                <c:pt idx="21">
                  <c:v>14</c:v>
                </c:pt>
                <c:pt idx="22">
                  <c:v>5</c:v>
                </c:pt>
                <c:pt idx="23">
                  <c:v>5</c:v>
                </c:pt>
              </c:numCache>
            </c:numRef>
          </c:val>
          <c:smooth val="0"/>
          <c:extLst>
            <c:ext xmlns:c16="http://schemas.microsoft.com/office/drawing/2014/chart" uri="{C3380CC4-5D6E-409C-BE32-E72D297353CC}">
              <c16:uniqueId val="{00000002-19DA-4213-93D4-F8BDA4C3F83E}"/>
            </c:ext>
          </c:extLst>
        </c:ser>
        <c:ser>
          <c:idx val="3"/>
          <c:order val="3"/>
          <c:tx>
            <c:strRef>
              <c:f>'[Liikennemäärät_kuvaajat.xlsx]MP1 poistuva'!$E$5</c:f>
              <c:strCache>
                <c:ptCount val="1"/>
                <c:pt idx="0">
                  <c:v>Ennen</c:v>
                </c:pt>
              </c:strCache>
            </c:strRef>
          </c:tx>
          <c:spPr>
            <a:ln w="28575" cap="rnd">
              <a:solidFill>
                <a:schemeClr val="accent6">
                  <a:lumMod val="60000"/>
                  <a:lumOff val="40000"/>
                </a:schemeClr>
              </a:solidFill>
              <a:round/>
            </a:ln>
            <a:effectLst/>
          </c:spPr>
          <c:marker>
            <c:symbol val="none"/>
          </c:marker>
          <c:cat>
            <c:strRef>
              <c:f>'[Liikennemäärät_kuvaajat.xlsx]MP1 poistuva'!$A$6:$A$29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'[Liikennemäärät_kuvaajat.xlsx]MP1 poistuva'!$E$6:$E$29</c:f>
              <c:numCache>
                <c:formatCode>0</c:formatCode>
                <c:ptCount val="24"/>
                <c:pt idx="0">
                  <c:v>0</c:v>
                </c:pt>
                <c:pt idx="1">
                  <c:v>2</c:v>
                </c:pt>
                <c:pt idx="2">
                  <c:v>2</c:v>
                </c:pt>
                <c:pt idx="3">
                  <c:v>1.5</c:v>
                </c:pt>
                <c:pt idx="4">
                  <c:v>1.5</c:v>
                </c:pt>
                <c:pt idx="5">
                  <c:v>0.5</c:v>
                </c:pt>
                <c:pt idx="6">
                  <c:v>4</c:v>
                </c:pt>
                <c:pt idx="7">
                  <c:v>6</c:v>
                </c:pt>
                <c:pt idx="8">
                  <c:v>12</c:v>
                </c:pt>
                <c:pt idx="9">
                  <c:v>12</c:v>
                </c:pt>
                <c:pt idx="10">
                  <c:v>23.5</c:v>
                </c:pt>
                <c:pt idx="11">
                  <c:v>31.5</c:v>
                </c:pt>
                <c:pt idx="12">
                  <c:v>27.5</c:v>
                </c:pt>
                <c:pt idx="13">
                  <c:v>27.5</c:v>
                </c:pt>
                <c:pt idx="14">
                  <c:v>25.5</c:v>
                </c:pt>
                <c:pt idx="15">
                  <c:v>33.5</c:v>
                </c:pt>
                <c:pt idx="16">
                  <c:v>35.5</c:v>
                </c:pt>
                <c:pt idx="17">
                  <c:v>26</c:v>
                </c:pt>
                <c:pt idx="18">
                  <c:v>24.5</c:v>
                </c:pt>
                <c:pt idx="19">
                  <c:v>23.5</c:v>
                </c:pt>
                <c:pt idx="20">
                  <c:v>10.5</c:v>
                </c:pt>
                <c:pt idx="21">
                  <c:v>9.5</c:v>
                </c:pt>
                <c:pt idx="22">
                  <c:v>6</c:v>
                </c:pt>
                <c:pt idx="23">
                  <c:v>3.5</c:v>
                </c:pt>
              </c:numCache>
            </c:numRef>
          </c:val>
          <c:smooth val="0"/>
          <c:extLst>
            <c:ext xmlns:c16="http://schemas.microsoft.com/office/drawing/2014/chart" uri="{C3380CC4-5D6E-409C-BE32-E72D297353CC}">
              <c16:uniqueId val="{00000003-19DA-4213-93D4-F8BDA4C3F83E}"/>
            </c:ext>
          </c:extLst>
        </c:ser>
        <c:ser>
          <c:idx val="4"/>
          <c:order val="4"/>
          <c:tx>
            <c:strRef>
              <c:f>'[Liikennemäärät_kuvaajat.xlsx]MP1 poistuva'!$F$5</c:f>
              <c:strCache>
                <c:ptCount val="1"/>
                <c:pt idx="0">
                  <c:v>Jälkeen 1</c:v>
                </c:pt>
              </c:strCache>
            </c:strRef>
          </c:tx>
          <c:spPr>
            <a:ln w="28575" cap="rnd">
              <a:solidFill>
                <a:schemeClr val="accent6">
                  <a:lumMod val="75000"/>
                </a:schemeClr>
              </a:solidFill>
              <a:round/>
            </a:ln>
            <a:effectLst/>
          </c:spPr>
          <c:marker>
            <c:symbol val="none"/>
          </c:marker>
          <c:cat>
            <c:strRef>
              <c:f>'[Liikennemäärät_kuvaajat.xlsx]MP1 poistuva'!$A$6:$A$29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'[Liikennemäärät_kuvaajat.xlsx]MP1 poistuva'!$F$6:$F$29</c:f>
              <c:numCache>
                <c:formatCode>0</c:formatCode>
                <c:ptCount val="24"/>
                <c:pt idx="0">
                  <c:v>4</c:v>
                </c:pt>
                <c:pt idx="1">
                  <c:v>3.5</c:v>
                </c:pt>
                <c:pt idx="2">
                  <c:v>1.5</c:v>
                </c:pt>
                <c:pt idx="3">
                  <c:v>0.5</c:v>
                </c:pt>
                <c:pt idx="4">
                  <c:v>0.5</c:v>
                </c:pt>
                <c:pt idx="5">
                  <c:v>1</c:v>
                </c:pt>
                <c:pt idx="6">
                  <c:v>10.5</c:v>
                </c:pt>
                <c:pt idx="7">
                  <c:v>24</c:v>
                </c:pt>
                <c:pt idx="8">
                  <c:v>19</c:v>
                </c:pt>
                <c:pt idx="9">
                  <c:v>24.5</c:v>
                </c:pt>
                <c:pt idx="10">
                  <c:v>32.5</c:v>
                </c:pt>
                <c:pt idx="11">
                  <c:v>36</c:v>
                </c:pt>
                <c:pt idx="12">
                  <c:v>50</c:v>
                </c:pt>
                <c:pt idx="13">
                  <c:v>27</c:v>
                </c:pt>
                <c:pt idx="14">
                  <c:v>35.5</c:v>
                </c:pt>
                <c:pt idx="15">
                  <c:v>30.5</c:v>
                </c:pt>
                <c:pt idx="16">
                  <c:v>50.5</c:v>
                </c:pt>
                <c:pt idx="17">
                  <c:v>36.5</c:v>
                </c:pt>
                <c:pt idx="18">
                  <c:v>37</c:v>
                </c:pt>
                <c:pt idx="19">
                  <c:v>29</c:v>
                </c:pt>
                <c:pt idx="20">
                  <c:v>28</c:v>
                </c:pt>
                <c:pt idx="21">
                  <c:v>32.5</c:v>
                </c:pt>
                <c:pt idx="22">
                  <c:v>22</c:v>
                </c:pt>
                <c:pt idx="23">
                  <c:v>18.5</c:v>
                </c:pt>
              </c:numCache>
            </c:numRef>
          </c:val>
          <c:smooth val="0"/>
          <c:extLst>
            <c:ext xmlns:c16="http://schemas.microsoft.com/office/drawing/2014/chart" uri="{C3380CC4-5D6E-409C-BE32-E72D297353CC}">
              <c16:uniqueId val="{00000004-19DA-4213-93D4-F8BDA4C3F83E}"/>
            </c:ext>
          </c:extLst>
        </c:ser>
        <c:ser>
          <c:idx val="5"/>
          <c:order val="5"/>
          <c:tx>
            <c:strRef>
              <c:f>'[Liikennemäärät_kuvaajat.xlsx]MP1 poistuva'!$G$5</c:f>
              <c:strCache>
                <c:ptCount val="1"/>
                <c:pt idx="0">
                  <c:v>Jälkeen 2</c:v>
                </c:pt>
              </c:strCache>
            </c:strRef>
          </c:tx>
          <c:spPr>
            <a:ln w="28575" cap="rnd">
              <a:solidFill>
                <a:schemeClr val="accent6"/>
              </a:solidFill>
              <a:round/>
            </a:ln>
            <a:effectLst/>
          </c:spPr>
          <c:marker>
            <c:symbol val="none"/>
          </c:marker>
          <c:cat>
            <c:strRef>
              <c:f>'[Liikennemäärät_kuvaajat.xlsx]MP1 poistuva'!$A$6:$A$29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'[Liikennemäärät_kuvaajat.xlsx]MP1 poistuva'!$G$6:$G$29</c:f>
              <c:numCache>
                <c:formatCode>0</c:formatCode>
                <c:ptCount val="24"/>
                <c:pt idx="0">
                  <c:v>4</c:v>
                </c:pt>
                <c:pt idx="1">
                  <c:v>0</c:v>
                </c:pt>
                <c:pt idx="2">
                  <c:v>1</c:v>
                </c:pt>
                <c:pt idx="3">
                  <c:v>1.5</c:v>
                </c:pt>
                <c:pt idx="4">
                  <c:v>2.5</c:v>
                </c:pt>
                <c:pt idx="5">
                  <c:v>1.5</c:v>
                </c:pt>
                <c:pt idx="6">
                  <c:v>3</c:v>
                </c:pt>
                <c:pt idx="7">
                  <c:v>6.5</c:v>
                </c:pt>
                <c:pt idx="8">
                  <c:v>8</c:v>
                </c:pt>
                <c:pt idx="9">
                  <c:v>18.5</c:v>
                </c:pt>
                <c:pt idx="10">
                  <c:v>18.5</c:v>
                </c:pt>
                <c:pt idx="11">
                  <c:v>18</c:v>
                </c:pt>
                <c:pt idx="12">
                  <c:v>15</c:v>
                </c:pt>
                <c:pt idx="13">
                  <c:v>26</c:v>
                </c:pt>
                <c:pt idx="14">
                  <c:v>21.5</c:v>
                </c:pt>
                <c:pt idx="15">
                  <c:v>20.5</c:v>
                </c:pt>
                <c:pt idx="16">
                  <c:v>21.5</c:v>
                </c:pt>
                <c:pt idx="17">
                  <c:v>20.5</c:v>
                </c:pt>
                <c:pt idx="18">
                  <c:v>28.5</c:v>
                </c:pt>
                <c:pt idx="19">
                  <c:v>19</c:v>
                </c:pt>
                <c:pt idx="20">
                  <c:v>12.5</c:v>
                </c:pt>
                <c:pt idx="21">
                  <c:v>14.5</c:v>
                </c:pt>
                <c:pt idx="22">
                  <c:v>9</c:v>
                </c:pt>
                <c:pt idx="23">
                  <c:v>5.5</c:v>
                </c:pt>
              </c:numCache>
            </c:numRef>
          </c:val>
          <c:smooth val="0"/>
          <c:extLst>
            <c:ext xmlns:c16="http://schemas.microsoft.com/office/drawing/2014/chart" uri="{C3380CC4-5D6E-409C-BE32-E72D297353CC}">
              <c16:uniqueId val="{00000005-19DA-4213-93D4-F8BDA4C3F83E}"/>
            </c:ext>
          </c:extLst>
        </c:ser>
        <c:dLbls>
          <c:showLegendKey val="0"/>
          <c:showVal val="0"/>
          <c:showCatName val="0"/>
          <c:showSerName val="0"/>
          <c:showPercent val="0"/>
          <c:showBubbleSize val="0"/>
        </c:dLbls>
        <c:smooth val="0"/>
        <c:axId val="544659208"/>
        <c:axId val="544659536"/>
      </c:lineChart>
      <c:catAx>
        <c:axId val="544659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aseline="0"/>
                  <a:t>Arki	</a:t>
                </a:r>
                <a:r>
                  <a:rPr lang="en-GB" baseline="0">
                    <a:solidFill>
                      <a:schemeClr val="accent6">
                        <a:lumMod val="75000"/>
                      </a:schemeClr>
                    </a:solidFill>
                  </a:rPr>
                  <a:t>       Viikonloppu</a:t>
                </a:r>
                <a:endParaRPr lang="en-GB">
                  <a:solidFill>
                    <a:schemeClr val="accent6">
                      <a:lumMod val="75000"/>
                    </a:schemeClr>
                  </a:solidFill>
                </a:endParaRPr>
              </a:p>
            </c:rich>
          </c:tx>
          <c:layout>
            <c:manualLayout>
              <c:xMode val="edge"/>
              <c:yMode val="edge"/>
              <c:x val="0.37888732551042809"/>
              <c:y val="0.830134267898593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4659536"/>
        <c:crosses val="autoZero"/>
        <c:auto val="1"/>
        <c:lblAlgn val="ctr"/>
        <c:lblOffset val="100"/>
        <c:noMultiLvlLbl val="0"/>
      </c:catAx>
      <c:valAx>
        <c:axId val="544659536"/>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Ajon/h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4659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MP2</a:t>
            </a:r>
            <a:endParaRPr lang="fi-FI" sz="1400" dirty="0">
              <a:effectLst/>
            </a:endParaRPr>
          </a:p>
        </c:rich>
      </c:tx>
      <c:layout>
        <c:manualLayout>
          <c:xMode val="edge"/>
          <c:yMode val="edge"/>
          <c:x val="0.3161556519171187"/>
          <c:y val="4.7207929894277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'[Keskinopeuden muutos tunneittain_taulukot.xlsx] MP2 kaavio arki'!$C$8</c:f>
              <c:strCache>
                <c:ptCount val="1"/>
                <c:pt idx="0">
                  <c:v>Ennen</c:v>
                </c:pt>
              </c:strCache>
            </c:strRef>
          </c:tx>
          <c:spPr>
            <a:solidFill>
              <a:schemeClr val="accent1"/>
            </a:solidFill>
            <a:ln>
              <a:noFill/>
            </a:ln>
            <a:effectLst/>
          </c:spPr>
          <c:invertIfNegative val="0"/>
          <c:cat>
            <c:strRef>
              <c:f>'[Keskinopeuden muutos tunneittain_taulukot.xlsx] MP2 kaavio arki'!$B$14:$B$32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 MP2 kaavio arki'!$C$14:$C$32</c:f>
              <c:numCache>
                <c:formatCode>0</c:formatCode>
                <c:ptCount val="19"/>
                <c:pt idx="0">
                  <c:v>40</c:v>
                </c:pt>
                <c:pt idx="1">
                  <c:v>38</c:v>
                </c:pt>
                <c:pt idx="2">
                  <c:v>35.666666666666664</c:v>
                </c:pt>
                <c:pt idx="3">
                  <c:v>35</c:v>
                </c:pt>
                <c:pt idx="4">
                  <c:v>35.666666666666664</c:v>
                </c:pt>
                <c:pt idx="5">
                  <c:v>37.666666666666664</c:v>
                </c:pt>
                <c:pt idx="6">
                  <c:v>38.333333333333336</c:v>
                </c:pt>
                <c:pt idx="7">
                  <c:v>35.333333333333336</c:v>
                </c:pt>
                <c:pt idx="8">
                  <c:v>36.666666666666664</c:v>
                </c:pt>
                <c:pt idx="9">
                  <c:v>36.666666666666664</c:v>
                </c:pt>
                <c:pt idx="10">
                  <c:v>38</c:v>
                </c:pt>
                <c:pt idx="11">
                  <c:v>38.666666666666664</c:v>
                </c:pt>
                <c:pt idx="12">
                  <c:v>38.666666666666664</c:v>
                </c:pt>
                <c:pt idx="13">
                  <c:v>38</c:v>
                </c:pt>
                <c:pt idx="14">
                  <c:v>38</c:v>
                </c:pt>
                <c:pt idx="15">
                  <c:v>38.666666666666664</c:v>
                </c:pt>
                <c:pt idx="16">
                  <c:v>38.666666666666664</c:v>
                </c:pt>
                <c:pt idx="17">
                  <c:v>36.333333333333336</c:v>
                </c:pt>
                <c:pt idx="18">
                  <c:v>37.333333333333336</c:v>
                </c:pt>
              </c:numCache>
            </c:numRef>
          </c:val>
          <c:extLst>
            <c:ext xmlns:c16="http://schemas.microsoft.com/office/drawing/2014/chart" uri="{C3380CC4-5D6E-409C-BE32-E72D297353CC}">
              <c16:uniqueId val="{00000005-7BB6-4D4F-AA2B-4BDAB434FC98}"/>
            </c:ext>
          </c:extLst>
        </c:ser>
        <c:ser>
          <c:idx val="1"/>
          <c:order val="1"/>
          <c:tx>
            <c:strRef>
              <c:f>'[Keskinopeuden muutos tunneittain_taulukot.xlsx] MP2 kaavio arki'!$D$8</c:f>
              <c:strCache>
                <c:ptCount val="1"/>
                <c:pt idx="0">
                  <c:v>Jälkeen 1</c:v>
                </c:pt>
              </c:strCache>
            </c:strRef>
          </c:tx>
          <c:spPr>
            <a:solidFill>
              <a:schemeClr val="accent2"/>
            </a:solidFill>
            <a:ln>
              <a:noFill/>
            </a:ln>
            <a:effectLst/>
          </c:spPr>
          <c:invertIfNegative val="0"/>
          <c:cat>
            <c:strRef>
              <c:f>'[Keskinopeuden muutos tunneittain_taulukot.xlsx] MP2 kaavio arki'!$B$14:$B$32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 MP2 kaavio arki'!$D$14:$D$32</c:f>
              <c:numCache>
                <c:formatCode>0</c:formatCode>
                <c:ptCount val="19"/>
                <c:pt idx="0">
                  <c:v>47.333333333333336</c:v>
                </c:pt>
                <c:pt idx="1">
                  <c:v>40.666666666666664</c:v>
                </c:pt>
                <c:pt idx="2">
                  <c:v>36.333333333333336</c:v>
                </c:pt>
                <c:pt idx="3">
                  <c:v>34.666666666666664</c:v>
                </c:pt>
                <c:pt idx="4">
                  <c:v>34</c:v>
                </c:pt>
                <c:pt idx="5">
                  <c:v>35.333333333333336</c:v>
                </c:pt>
                <c:pt idx="6">
                  <c:v>34.333333333333336</c:v>
                </c:pt>
                <c:pt idx="7">
                  <c:v>35.666666666666664</c:v>
                </c:pt>
                <c:pt idx="8">
                  <c:v>33.333333333333336</c:v>
                </c:pt>
                <c:pt idx="9">
                  <c:v>37</c:v>
                </c:pt>
                <c:pt idx="10">
                  <c:v>38</c:v>
                </c:pt>
                <c:pt idx="11">
                  <c:v>39</c:v>
                </c:pt>
                <c:pt idx="12">
                  <c:v>42</c:v>
                </c:pt>
                <c:pt idx="13">
                  <c:v>38</c:v>
                </c:pt>
                <c:pt idx="14">
                  <c:v>37.333333333333336</c:v>
                </c:pt>
                <c:pt idx="15">
                  <c:v>39</c:v>
                </c:pt>
                <c:pt idx="16">
                  <c:v>42</c:v>
                </c:pt>
                <c:pt idx="17">
                  <c:v>40.333333333333336</c:v>
                </c:pt>
                <c:pt idx="18">
                  <c:v>44</c:v>
                </c:pt>
              </c:numCache>
            </c:numRef>
          </c:val>
          <c:extLst>
            <c:ext xmlns:c16="http://schemas.microsoft.com/office/drawing/2014/chart" uri="{C3380CC4-5D6E-409C-BE32-E72D297353CC}">
              <c16:uniqueId val="{0000000C-7BB6-4D4F-AA2B-4BDAB434FC98}"/>
            </c:ext>
          </c:extLst>
        </c:ser>
        <c:ser>
          <c:idx val="3"/>
          <c:order val="2"/>
          <c:tx>
            <c:strRef>
              <c:f>'[Keskinopeuden muutos tunneittain_taulukot.xlsx] MP2 kaavio arki'!$E$8</c:f>
              <c:strCache>
                <c:ptCount val="1"/>
                <c:pt idx="0">
                  <c:v>Jälkeen 2</c:v>
                </c:pt>
              </c:strCache>
            </c:strRef>
          </c:tx>
          <c:spPr>
            <a:solidFill>
              <a:schemeClr val="accent4"/>
            </a:solidFill>
            <a:ln>
              <a:noFill/>
            </a:ln>
            <a:effectLst/>
          </c:spPr>
          <c:invertIfNegative val="0"/>
          <c:cat>
            <c:strRef>
              <c:f>'[Keskinopeuden muutos tunneittain_taulukot.xlsx] MP2 kaavio arki'!$B$14:$B$32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 MP2 kaavio arki'!$E$14:$E$32</c:f>
              <c:numCache>
                <c:formatCode>0</c:formatCode>
                <c:ptCount val="19"/>
                <c:pt idx="0">
                  <c:v>41.636363636363633</c:v>
                </c:pt>
                <c:pt idx="1">
                  <c:v>41.848484848484851</c:v>
                </c:pt>
                <c:pt idx="2">
                  <c:v>34.734597156398102</c:v>
                </c:pt>
                <c:pt idx="3">
                  <c:v>32.640522875816991</c:v>
                </c:pt>
                <c:pt idx="4">
                  <c:v>33.020000000000003</c:v>
                </c:pt>
                <c:pt idx="5">
                  <c:v>33.855421686746986</c:v>
                </c:pt>
                <c:pt idx="6">
                  <c:v>33.158273381294961</c:v>
                </c:pt>
                <c:pt idx="7">
                  <c:v>33.344537815126053</c:v>
                </c:pt>
                <c:pt idx="8">
                  <c:v>33.693333333333335</c:v>
                </c:pt>
                <c:pt idx="9">
                  <c:v>33.931034482758619</c:v>
                </c:pt>
                <c:pt idx="13">
                  <c:v>40.652173913043477</c:v>
                </c:pt>
                <c:pt idx="14">
                  <c:v>41.214285714285715</c:v>
                </c:pt>
                <c:pt idx="15">
                  <c:v>40.720588235294116</c:v>
                </c:pt>
                <c:pt idx="16">
                  <c:v>38.282051282051285</c:v>
                </c:pt>
                <c:pt idx="17">
                  <c:v>40</c:v>
                </c:pt>
                <c:pt idx="18">
                  <c:v>45.823529411764703</c:v>
                </c:pt>
              </c:numCache>
            </c:numRef>
          </c:val>
          <c:extLst>
            <c:ext xmlns:c16="http://schemas.microsoft.com/office/drawing/2014/chart" uri="{C3380CC4-5D6E-409C-BE32-E72D297353CC}">
              <c16:uniqueId val="{0000000D-7BB6-4D4F-AA2B-4BDAB434FC98}"/>
            </c:ext>
          </c:extLst>
        </c:ser>
        <c:dLbls>
          <c:showLegendKey val="0"/>
          <c:showVal val="0"/>
          <c:showCatName val="0"/>
          <c:showSerName val="0"/>
          <c:showPercent val="0"/>
          <c:showBubbleSize val="0"/>
        </c:dLbls>
        <c:gapWidth val="150"/>
        <c:axId val="493457344"/>
        <c:axId val="493450128"/>
      </c:barChart>
      <c:lineChart>
        <c:grouping val="standard"/>
        <c:varyColors val="0"/>
        <c:ser>
          <c:idx val="2"/>
          <c:order val="3"/>
          <c:tx>
            <c:strRef>
              <c:f>'[Keskinopeuden muutos tunneittain_taulukot.xlsx] MP2 kaavio arki'!$F$8</c:f>
              <c:strCache>
                <c:ptCount val="1"/>
                <c:pt idx="0">
                  <c:v>Muutos 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tunneittain_taulukot.xlsx] MP2 kaavio arki'!$B$14:$B$32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 MP2 kaavio arki'!$F$14:$F$32</c:f>
              <c:numCache>
                <c:formatCode>0</c:formatCode>
                <c:ptCount val="19"/>
                <c:pt idx="0">
                  <c:v>7.3333333333333357</c:v>
                </c:pt>
                <c:pt idx="1">
                  <c:v>2.6666666666666643</c:v>
                </c:pt>
                <c:pt idx="2">
                  <c:v>0.6666666666666714</c:v>
                </c:pt>
                <c:pt idx="3">
                  <c:v>-0.3333333333333357</c:v>
                </c:pt>
                <c:pt idx="4">
                  <c:v>-1.6666666666666643</c:v>
                </c:pt>
                <c:pt idx="5">
                  <c:v>-2.3333333333333286</c:v>
                </c:pt>
                <c:pt idx="6">
                  <c:v>-4</c:v>
                </c:pt>
                <c:pt idx="7">
                  <c:v>0.3333333333333286</c:v>
                </c:pt>
                <c:pt idx="8">
                  <c:v>-3.3333333333333286</c:v>
                </c:pt>
                <c:pt idx="9">
                  <c:v>0.3333333333333357</c:v>
                </c:pt>
                <c:pt idx="10">
                  <c:v>0</c:v>
                </c:pt>
                <c:pt idx="11">
                  <c:v>0.3333333333333357</c:v>
                </c:pt>
                <c:pt idx="12">
                  <c:v>3.3333333333333357</c:v>
                </c:pt>
                <c:pt idx="13">
                  <c:v>0</c:v>
                </c:pt>
                <c:pt idx="14">
                  <c:v>-0.6666666666666643</c:v>
                </c:pt>
                <c:pt idx="15">
                  <c:v>0.3333333333333357</c:v>
                </c:pt>
                <c:pt idx="16">
                  <c:v>3.3333333333333357</c:v>
                </c:pt>
                <c:pt idx="17">
                  <c:v>4</c:v>
                </c:pt>
                <c:pt idx="18">
                  <c:v>6.6666666666666643</c:v>
                </c:pt>
              </c:numCache>
            </c:numRef>
          </c:val>
          <c:smooth val="0"/>
          <c:extLst>
            <c:ext xmlns:c16="http://schemas.microsoft.com/office/drawing/2014/chart" uri="{C3380CC4-5D6E-409C-BE32-E72D297353CC}">
              <c16:uniqueId val="{0000000E-7BB6-4D4F-AA2B-4BDAB434FC98}"/>
            </c:ext>
          </c:extLst>
        </c:ser>
        <c:ser>
          <c:idx val="4"/>
          <c:order val="4"/>
          <c:tx>
            <c:strRef>
              <c:f>'[Keskinopeuden muutos tunneittain_taulukot.xlsx] MP2 kaavio arki'!$G$8</c:f>
              <c:strCache>
                <c:ptCount val="1"/>
                <c:pt idx="0">
                  <c:v>Muutos 2</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tunneittain_taulukot.xlsx] MP2 kaavio arki'!$B$14:$B$32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 MP2 kaavio arki'!$G$14:$G$32</c:f>
              <c:numCache>
                <c:formatCode>0</c:formatCode>
                <c:ptCount val="19"/>
                <c:pt idx="0">
                  <c:v>1.6363636363636331</c:v>
                </c:pt>
                <c:pt idx="1">
                  <c:v>3.8484848484848513</c:v>
                </c:pt>
                <c:pt idx="2">
                  <c:v>-0.93206951026856188</c:v>
                </c:pt>
                <c:pt idx="3">
                  <c:v>-2.3594771241830088</c:v>
                </c:pt>
                <c:pt idx="4">
                  <c:v>-2.6466666666666612</c:v>
                </c:pt>
                <c:pt idx="5">
                  <c:v>-3.8112449799196781</c:v>
                </c:pt>
                <c:pt idx="6">
                  <c:v>-5.1750599520383744</c:v>
                </c:pt>
                <c:pt idx="7">
                  <c:v>-1.988795518207283</c:v>
                </c:pt>
                <c:pt idx="8">
                  <c:v>-2.9733333333333292</c:v>
                </c:pt>
                <c:pt idx="9">
                  <c:v>-2.7356321839080451</c:v>
                </c:pt>
                <c:pt idx="13">
                  <c:v>2.6521739130434767</c:v>
                </c:pt>
                <c:pt idx="14">
                  <c:v>3.2142857142857153</c:v>
                </c:pt>
                <c:pt idx="15">
                  <c:v>2.0539215686274517</c:v>
                </c:pt>
                <c:pt idx="16">
                  <c:v>-0.3846153846153797</c:v>
                </c:pt>
                <c:pt idx="17">
                  <c:v>3.6666666666666643</c:v>
                </c:pt>
                <c:pt idx="18">
                  <c:v>8.4901960784313673</c:v>
                </c:pt>
              </c:numCache>
            </c:numRef>
          </c:val>
          <c:smooth val="0"/>
          <c:extLst>
            <c:ext xmlns:c16="http://schemas.microsoft.com/office/drawing/2014/chart" uri="{C3380CC4-5D6E-409C-BE32-E72D297353CC}">
              <c16:uniqueId val="{0000000F-7BB6-4D4F-AA2B-4BDAB434FC98}"/>
            </c:ext>
          </c:extLst>
        </c:ser>
        <c:dLbls>
          <c:showLegendKey val="0"/>
          <c:showVal val="0"/>
          <c:showCatName val="0"/>
          <c:showSerName val="0"/>
          <c:showPercent val="0"/>
          <c:showBubbleSize val="0"/>
        </c:dLbls>
        <c:marker val="1"/>
        <c:smooth val="0"/>
        <c:axId val="493465216"/>
        <c:axId val="493448816"/>
      </c:lineChart>
      <c:catAx>
        <c:axId val="49345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50128"/>
        <c:crosses val="autoZero"/>
        <c:auto val="1"/>
        <c:lblAlgn val="ctr"/>
        <c:lblOffset val="100"/>
        <c:noMultiLvlLbl val="0"/>
      </c:catAx>
      <c:valAx>
        <c:axId val="493450128"/>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57344"/>
        <c:crosses val="autoZero"/>
        <c:crossBetween val="between"/>
      </c:valAx>
      <c:valAx>
        <c:axId val="4934488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65216"/>
        <c:crosses val="max"/>
        <c:crossBetween val="between"/>
      </c:valAx>
      <c:catAx>
        <c:axId val="493465216"/>
        <c:scaling>
          <c:orientation val="minMax"/>
        </c:scaling>
        <c:delete val="1"/>
        <c:axPos val="b"/>
        <c:numFmt formatCode="General" sourceLinked="1"/>
        <c:majorTickMark val="out"/>
        <c:minorTickMark val="none"/>
        <c:tickLblPos val="nextTo"/>
        <c:crossAx val="4934488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MP1</a:t>
            </a:r>
            <a:endParaRPr lang="en-GB"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'[Keskinopeuden muutos tunneittain_taulukot.xlsx]MP1 kaavio arki'!$C$38</c:f>
              <c:strCache>
                <c:ptCount val="1"/>
                <c:pt idx="0">
                  <c:v>Ennen</c:v>
                </c:pt>
              </c:strCache>
            </c:strRef>
          </c:tx>
          <c:spPr>
            <a:solidFill>
              <a:schemeClr val="accent1"/>
            </a:solidFill>
            <a:ln>
              <a:noFill/>
            </a:ln>
            <a:effectLst/>
          </c:spPr>
          <c:invertIfNegative val="0"/>
          <c:cat>
            <c:strRef>
              <c:f>'[Keskinopeuden muutos tunneittain_taulukot.xlsx]MP1 kaavio arki'!$B$44:$B$62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tunneittain_taulukot.xlsx]MP1 kaavio arki'!$C$44:$C$62</c:f>
              <c:numCache>
                <c:formatCode>0</c:formatCode>
                <c:ptCount val="19"/>
                <c:pt idx="0">
                  <c:v>45</c:v>
                </c:pt>
                <c:pt idx="1">
                  <c:v>42.666666666666664</c:v>
                </c:pt>
                <c:pt idx="2">
                  <c:v>36</c:v>
                </c:pt>
                <c:pt idx="3">
                  <c:v>35.666666666666664</c:v>
                </c:pt>
                <c:pt idx="4">
                  <c:v>39.666666666666664</c:v>
                </c:pt>
                <c:pt idx="5">
                  <c:v>39.333333333333336</c:v>
                </c:pt>
                <c:pt idx="6">
                  <c:v>41.666666666666664</c:v>
                </c:pt>
                <c:pt idx="7">
                  <c:v>37</c:v>
                </c:pt>
                <c:pt idx="8">
                  <c:v>38.666666666666664</c:v>
                </c:pt>
                <c:pt idx="9">
                  <c:v>39.666666666666664</c:v>
                </c:pt>
                <c:pt idx="10">
                  <c:v>38</c:v>
                </c:pt>
                <c:pt idx="11">
                  <c:v>40</c:v>
                </c:pt>
                <c:pt idx="12">
                  <c:v>38.666666666666664</c:v>
                </c:pt>
                <c:pt idx="13">
                  <c:v>38.666666666666664</c:v>
                </c:pt>
                <c:pt idx="14">
                  <c:v>39.333333333333336</c:v>
                </c:pt>
                <c:pt idx="15">
                  <c:v>42</c:v>
                </c:pt>
                <c:pt idx="16">
                  <c:v>43</c:v>
                </c:pt>
                <c:pt idx="17">
                  <c:v>47.333333333333336</c:v>
                </c:pt>
                <c:pt idx="18">
                  <c:v>49.666666666666664</c:v>
                </c:pt>
              </c:numCache>
            </c:numRef>
          </c:val>
          <c:extLst>
            <c:ext xmlns:c16="http://schemas.microsoft.com/office/drawing/2014/chart" uri="{C3380CC4-5D6E-409C-BE32-E72D297353CC}">
              <c16:uniqueId val="{00000000-A8D2-4928-82BF-4EDB8AA45EFC}"/>
            </c:ext>
          </c:extLst>
        </c:ser>
        <c:ser>
          <c:idx val="1"/>
          <c:order val="1"/>
          <c:tx>
            <c:strRef>
              <c:f>'[Keskinopeuden muutos tunneittain_taulukot.xlsx]MP1 kaavio arki'!$D$38</c:f>
              <c:strCache>
                <c:ptCount val="1"/>
                <c:pt idx="0">
                  <c:v>Jälkeen 1</c:v>
                </c:pt>
              </c:strCache>
            </c:strRef>
          </c:tx>
          <c:spPr>
            <a:solidFill>
              <a:schemeClr val="accent2"/>
            </a:solidFill>
            <a:ln>
              <a:noFill/>
            </a:ln>
            <a:effectLst/>
          </c:spPr>
          <c:invertIfNegative val="0"/>
          <c:cat>
            <c:strRef>
              <c:f>'[Keskinopeuden muutos tunneittain_taulukot.xlsx]MP1 kaavio arki'!$B$44:$B$62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tunneittain_taulukot.xlsx]MP1 kaavio arki'!$D$44:$D$62</c:f>
              <c:numCache>
                <c:formatCode>0</c:formatCode>
                <c:ptCount val="19"/>
                <c:pt idx="0">
                  <c:v>43.333333333333336</c:v>
                </c:pt>
                <c:pt idx="1">
                  <c:v>44.333333333333336</c:v>
                </c:pt>
                <c:pt idx="2">
                  <c:v>37.666666666666664</c:v>
                </c:pt>
                <c:pt idx="3">
                  <c:v>34.666666666666664</c:v>
                </c:pt>
                <c:pt idx="4">
                  <c:v>35.666666666666664</c:v>
                </c:pt>
                <c:pt idx="5">
                  <c:v>36</c:v>
                </c:pt>
                <c:pt idx="6">
                  <c:v>36.666666666666664</c:v>
                </c:pt>
                <c:pt idx="7">
                  <c:v>35.666666666666664</c:v>
                </c:pt>
                <c:pt idx="8">
                  <c:v>34.666666666666664</c:v>
                </c:pt>
                <c:pt idx="9">
                  <c:v>36.333333333333336</c:v>
                </c:pt>
                <c:pt idx="10">
                  <c:v>38.333333333333336</c:v>
                </c:pt>
                <c:pt idx="11">
                  <c:v>42.666666666666664</c:v>
                </c:pt>
                <c:pt idx="12">
                  <c:v>43</c:v>
                </c:pt>
                <c:pt idx="13">
                  <c:v>42.333333333333336</c:v>
                </c:pt>
                <c:pt idx="14">
                  <c:v>41.333333333333336</c:v>
                </c:pt>
                <c:pt idx="15">
                  <c:v>42.333333333333336</c:v>
                </c:pt>
                <c:pt idx="16">
                  <c:v>43</c:v>
                </c:pt>
                <c:pt idx="17">
                  <c:v>43</c:v>
                </c:pt>
                <c:pt idx="18">
                  <c:v>46</c:v>
                </c:pt>
              </c:numCache>
            </c:numRef>
          </c:val>
          <c:extLst>
            <c:ext xmlns:c16="http://schemas.microsoft.com/office/drawing/2014/chart" uri="{C3380CC4-5D6E-409C-BE32-E72D297353CC}">
              <c16:uniqueId val="{00000001-A8D2-4928-82BF-4EDB8AA45EFC}"/>
            </c:ext>
          </c:extLst>
        </c:ser>
        <c:ser>
          <c:idx val="4"/>
          <c:order val="2"/>
          <c:tx>
            <c:strRef>
              <c:f>'[Keskinopeuden muutos tunneittain_taulukot.xlsx]MP1 kaavio arki'!$E$38</c:f>
              <c:strCache>
                <c:ptCount val="1"/>
                <c:pt idx="0">
                  <c:v>Jälkeen 2</c:v>
                </c:pt>
              </c:strCache>
            </c:strRef>
          </c:tx>
          <c:spPr>
            <a:solidFill>
              <a:schemeClr val="accent4"/>
            </a:solidFill>
            <a:ln>
              <a:noFill/>
            </a:ln>
            <a:effectLst/>
          </c:spPr>
          <c:invertIfNegative val="0"/>
          <c:cat>
            <c:strRef>
              <c:f>'[Keskinopeuden muutos tunneittain_taulukot.xlsx]MP1 kaavio arki'!$B$44:$B$62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tunneittain_taulukot.xlsx]MP1 kaavio arki'!$E$44:$E$62</c:f>
              <c:numCache>
                <c:formatCode>0</c:formatCode>
                <c:ptCount val="19"/>
                <c:pt idx="0">
                  <c:v>37.285714285714285</c:v>
                </c:pt>
                <c:pt idx="1">
                  <c:v>41.627118644067799</c:v>
                </c:pt>
                <c:pt idx="2">
                  <c:v>35.631578947368418</c:v>
                </c:pt>
                <c:pt idx="3">
                  <c:v>31.874125874125873</c:v>
                </c:pt>
                <c:pt idx="4">
                  <c:v>32.744897959183675</c:v>
                </c:pt>
                <c:pt idx="5">
                  <c:v>33.852941176470587</c:v>
                </c:pt>
                <c:pt idx="6">
                  <c:v>33.637362637362635</c:v>
                </c:pt>
                <c:pt idx="7">
                  <c:v>32.631944444444443</c:v>
                </c:pt>
                <c:pt idx="8">
                  <c:v>33.629921259842519</c:v>
                </c:pt>
                <c:pt idx="9">
                  <c:v>32.85217391304348</c:v>
                </c:pt>
                <c:pt idx="10">
                  <c:v>36.409638554216869</c:v>
                </c:pt>
                <c:pt idx="11">
                  <c:v>39.30898876404494</c:v>
                </c:pt>
                <c:pt idx="12">
                  <c:v>39.3828125</c:v>
                </c:pt>
                <c:pt idx="13">
                  <c:v>39.397058823529413</c:v>
                </c:pt>
                <c:pt idx="14">
                  <c:v>41.377358490566039</c:v>
                </c:pt>
                <c:pt idx="15">
                  <c:v>40.274999999999999</c:v>
                </c:pt>
                <c:pt idx="16">
                  <c:v>39.441860465116278</c:v>
                </c:pt>
                <c:pt idx="17">
                  <c:v>43.772727272727273</c:v>
                </c:pt>
                <c:pt idx="18">
                  <c:v>41.81818181818182</c:v>
                </c:pt>
              </c:numCache>
            </c:numRef>
          </c:val>
          <c:extLst>
            <c:ext xmlns:c16="http://schemas.microsoft.com/office/drawing/2014/chart" uri="{C3380CC4-5D6E-409C-BE32-E72D297353CC}">
              <c16:uniqueId val="{00000002-A8D2-4928-82BF-4EDB8AA45EFC}"/>
            </c:ext>
          </c:extLst>
        </c:ser>
        <c:dLbls>
          <c:showLegendKey val="0"/>
          <c:showVal val="0"/>
          <c:showCatName val="0"/>
          <c:showSerName val="0"/>
          <c:showPercent val="0"/>
          <c:showBubbleSize val="0"/>
        </c:dLbls>
        <c:gapWidth val="150"/>
        <c:axId val="477064512"/>
        <c:axId val="477064840"/>
      </c:barChart>
      <c:lineChart>
        <c:grouping val="standard"/>
        <c:varyColors val="0"/>
        <c:ser>
          <c:idx val="2"/>
          <c:order val="3"/>
          <c:tx>
            <c:strRef>
              <c:f>'[Keskinopeuden muutos tunneittain_taulukot.xlsx]MP1 kaavio arki'!$F$38</c:f>
              <c:strCache>
                <c:ptCount val="1"/>
                <c:pt idx="0">
                  <c:v>Muutos 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tunneittain_taulukot.xlsx]MP1 kaavio arki'!$B$44:$B$62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tunneittain_taulukot.xlsx]MP1 kaavio arki'!$F$44:$F$62</c:f>
              <c:numCache>
                <c:formatCode>0</c:formatCode>
                <c:ptCount val="19"/>
                <c:pt idx="0">
                  <c:v>-1.6666666666666643</c:v>
                </c:pt>
                <c:pt idx="1">
                  <c:v>1.6666666666666714</c:v>
                </c:pt>
                <c:pt idx="2">
                  <c:v>1.6666666666666643</c:v>
                </c:pt>
                <c:pt idx="3">
                  <c:v>-1</c:v>
                </c:pt>
                <c:pt idx="4">
                  <c:v>-4</c:v>
                </c:pt>
                <c:pt idx="5">
                  <c:v>-3.3333333333333357</c:v>
                </c:pt>
                <c:pt idx="6">
                  <c:v>-5</c:v>
                </c:pt>
                <c:pt idx="7">
                  <c:v>-1.3333333333333357</c:v>
                </c:pt>
                <c:pt idx="8">
                  <c:v>-4</c:v>
                </c:pt>
                <c:pt idx="9">
                  <c:v>-3.3333333333333286</c:v>
                </c:pt>
                <c:pt idx="10">
                  <c:v>0.3333333333333357</c:v>
                </c:pt>
                <c:pt idx="11">
                  <c:v>2.6666666666666643</c:v>
                </c:pt>
                <c:pt idx="12">
                  <c:v>4.3333333333333357</c:v>
                </c:pt>
                <c:pt idx="13">
                  <c:v>3.6666666666666714</c:v>
                </c:pt>
                <c:pt idx="14">
                  <c:v>2</c:v>
                </c:pt>
                <c:pt idx="15">
                  <c:v>0.3333333333333357</c:v>
                </c:pt>
                <c:pt idx="16">
                  <c:v>0</c:v>
                </c:pt>
                <c:pt idx="17">
                  <c:v>-4.3333333333333357</c:v>
                </c:pt>
                <c:pt idx="18">
                  <c:v>-3.6666666666666643</c:v>
                </c:pt>
              </c:numCache>
            </c:numRef>
          </c:val>
          <c:smooth val="0"/>
          <c:extLst>
            <c:ext xmlns:c16="http://schemas.microsoft.com/office/drawing/2014/chart" uri="{C3380CC4-5D6E-409C-BE32-E72D297353CC}">
              <c16:uniqueId val="{00000003-A8D2-4928-82BF-4EDB8AA45EFC}"/>
            </c:ext>
          </c:extLst>
        </c:ser>
        <c:ser>
          <c:idx val="3"/>
          <c:order val="4"/>
          <c:tx>
            <c:strRef>
              <c:f>'[Keskinopeuden muutos tunneittain_taulukot.xlsx]MP1 kaavio arki'!$G$38</c:f>
              <c:strCache>
                <c:ptCount val="1"/>
                <c:pt idx="0">
                  <c:v>Muutos 2</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tunneittain_taulukot.xlsx]MP1 kaavio arki'!$B$44:$B$62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tunneittain_taulukot.xlsx]MP1 kaavio arki'!$G$44:$G$62</c:f>
              <c:numCache>
                <c:formatCode>0</c:formatCode>
                <c:ptCount val="19"/>
                <c:pt idx="0">
                  <c:v>-7.7142857142857153</c:v>
                </c:pt>
                <c:pt idx="1">
                  <c:v>-1.0395480225988649</c:v>
                </c:pt>
                <c:pt idx="2">
                  <c:v>-0.36842105263158231</c:v>
                </c:pt>
                <c:pt idx="3">
                  <c:v>-3.792540792540791</c:v>
                </c:pt>
                <c:pt idx="4">
                  <c:v>-6.9217687074829897</c:v>
                </c:pt>
                <c:pt idx="5">
                  <c:v>-5.4803921568627487</c:v>
                </c:pt>
                <c:pt idx="6">
                  <c:v>-8.0293040293040292</c:v>
                </c:pt>
                <c:pt idx="7">
                  <c:v>-4.3680555555555571</c:v>
                </c:pt>
                <c:pt idx="8">
                  <c:v>-5.0367454068241457</c:v>
                </c:pt>
                <c:pt idx="9">
                  <c:v>-6.8144927536231847</c:v>
                </c:pt>
                <c:pt idx="10">
                  <c:v>-1.590361445783131</c:v>
                </c:pt>
                <c:pt idx="11">
                  <c:v>-0.69101123595505953</c:v>
                </c:pt>
                <c:pt idx="12">
                  <c:v>0.7161458333333357</c:v>
                </c:pt>
                <c:pt idx="13">
                  <c:v>0.73039215686274872</c:v>
                </c:pt>
                <c:pt idx="14">
                  <c:v>2.0440251572327028</c:v>
                </c:pt>
                <c:pt idx="15">
                  <c:v>-1.7250000000000014</c:v>
                </c:pt>
                <c:pt idx="16">
                  <c:v>-3.5581395348837219</c:v>
                </c:pt>
                <c:pt idx="17">
                  <c:v>-3.5606060606060623</c:v>
                </c:pt>
                <c:pt idx="18">
                  <c:v>-7.8484848484848442</c:v>
                </c:pt>
              </c:numCache>
            </c:numRef>
          </c:val>
          <c:smooth val="0"/>
          <c:extLst>
            <c:ext xmlns:c16="http://schemas.microsoft.com/office/drawing/2014/chart" uri="{C3380CC4-5D6E-409C-BE32-E72D297353CC}">
              <c16:uniqueId val="{00000004-A8D2-4928-82BF-4EDB8AA45EFC}"/>
            </c:ext>
          </c:extLst>
        </c:ser>
        <c:dLbls>
          <c:showLegendKey val="0"/>
          <c:showVal val="0"/>
          <c:showCatName val="0"/>
          <c:showSerName val="0"/>
          <c:showPercent val="0"/>
          <c:showBubbleSize val="0"/>
        </c:dLbls>
        <c:marker val="1"/>
        <c:smooth val="0"/>
        <c:axId val="475020424"/>
        <c:axId val="475016160"/>
      </c:lineChart>
      <c:catAx>
        <c:axId val="47706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7064840"/>
        <c:crosses val="autoZero"/>
        <c:auto val="1"/>
        <c:lblAlgn val="ctr"/>
        <c:lblOffset val="100"/>
        <c:noMultiLvlLbl val="0"/>
      </c:catAx>
      <c:valAx>
        <c:axId val="477064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7064512"/>
        <c:crosses val="autoZero"/>
        <c:crossBetween val="between"/>
      </c:valAx>
      <c:valAx>
        <c:axId val="47501616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5020424"/>
        <c:crosses val="max"/>
        <c:crossBetween val="between"/>
      </c:valAx>
      <c:catAx>
        <c:axId val="475020424"/>
        <c:scaling>
          <c:orientation val="minMax"/>
        </c:scaling>
        <c:delete val="1"/>
        <c:axPos val="b"/>
        <c:numFmt formatCode="General" sourceLinked="1"/>
        <c:majorTickMark val="out"/>
        <c:minorTickMark val="none"/>
        <c:tickLblPos val="nextTo"/>
        <c:crossAx val="475016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MP2</a:t>
            </a:r>
            <a:endParaRPr lang="en-GB" sz="1400" dirty="0">
              <a:effectLst/>
            </a:endParaRPr>
          </a:p>
        </c:rich>
      </c:tx>
      <c:layout>
        <c:manualLayout>
          <c:xMode val="edge"/>
          <c:yMode val="edge"/>
          <c:x val="0.46720957218396719"/>
          <c:y val="3.3228725766204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'[Keskinopeuden muutos tunneittain_taulukot.xlsx] MP2 kaavio arki'!$C$38</c:f>
              <c:strCache>
                <c:ptCount val="1"/>
                <c:pt idx="0">
                  <c:v>Ennen</c:v>
                </c:pt>
              </c:strCache>
            </c:strRef>
          </c:tx>
          <c:spPr>
            <a:solidFill>
              <a:schemeClr val="accent1"/>
            </a:solidFill>
            <a:ln>
              <a:noFill/>
            </a:ln>
            <a:effectLst/>
          </c:spPr>
          <c:invertIfNegative val="0"/>
          <c:cat>
            <c:strRef>
              <c:f>'[Keskinopeuden muutos tunneittain_taulukot.xlsx] MP2 kaavio arki'!$B$44:$B$62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 MP2 kaavio arki'!$C$44:$C$62</c:f>
              <c:numCache>
                <c:formatCode>0</c:formatCode>
                <c:ptCount val="19"/>
                <c:pt idx="0">
                  <c:v>38.333333333333336</c:v>
                </c:pt>
                <c:pt idx="1">
                  <c:v>40.333333333333336</c:v>
                </c:pt>
                <c:pt idx="2">
                  <c:v>38.666666666666664</c:v>
                </c:pt>
                <c:pt idx="3">
                  <c:v>36.333333333333336</c:v>
                </c:pt>
                <c:pt idx="4">
                  <c:v>38.666666666666664</c:v>
                </c:pt>
                <c:pt idx="5">
                  <c:v>38.666666666666664</c:v>
                </c:pt>
                <c:pt idx="6">
                  <c:v>40.333333333333336</c:v>
                </c:pt>
                <c:pt idx="7">
                  <c:v>36.333333333333336</c:v>
                </c:pt>
                <c:pt idx="8">
                  <c:v>37</c:v>
                </c:pt>
                <c:pt idx="9">
                  <c:v>38</c:v>
                </c:pt>
                <c:pt idx="10">
                  <c:v>38.333333333333336</c:v>
                </c:pt>
                <c:pt idx="11">
                  <c:v>39.333333333333336</c:v>
                </c:pt>
                <c:pt idx="12">
                  <c:v>39.666666666666664</c:v>
                </c:pt>
                <c:pt idx="13">
                  <c:v>38.666666666666664</c:v>
                </c:pt>
                <c:pt idx="14">
                  <c:v>39.333333333333336</c:v>
                </c:pt>
                <c:pt idx="15">
                  <c:v>40.666666666666664</c:v>
                </c:pt>
                <c:pt idx="16">
                  <c:v>41</c:v>
                </c:pt>
                <c:pt idx="17">
                  <c:v>44</c:v>
                </c:pt>
                <c:pt idx="18">
                  <c:v>41.666666666666664</c:v>
                </c:pt>
              </c:numCache>
            </c:numRef>
          </c:val>
          <c:extLst>
            <c:ext xmlns:c16="http://schemas.microsoft.com/office/drawing/2014/chart" uri="{C3380CC4-5D6E-409C-BE32-E72D297353CC}">
              <c16:uniqueId val="{00000000-58B6-48E7-907A-8893F082F485}"/>
            </c:ext>
          </c:extLst>
        </c:ser>
        <c:ser>
          <c:idx val="1"/>
          <c:order val="1"/>
          <c:tx>
            <c:strRef>
              <c:f>'[Keskinopeuden muutos tunneittain_taulukot.xlsx] MP2 kaavio arki'!$D$38</c:f>
              <c:strCache>
                <c:ptCount val="1"/>
                <c:pt idx="0">
                  <c:v>Jälkeen 1</c:v>
                </c:pt>
              </c:strCache>
            </c:strRef>
          </c:tx>
          <c:spPr>
            <a:solidFill>
              <a:schemeClr val="accent2"/>
            </a:solidFill>
            <a:ln>
              <a:noFill/>
            </a:ln>
            <a:effectLst/>
          </c:spPr>
          <c:invertIfNegative val="0"/>
          <c:cat>
            <c:strRef>
              <c:f>'[Keskinopeuden muutos tunneittain_taulukot.xlsx] MP2 kaavio arki'!$B$44:$B$62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 MP2 kaavio arki'!$D$44:$D$62</c:f>
              <c:numCache>
                <c:formatCode>0</c:formatCode>
                <c:ptCount val="19"/>
                <c:pt idx="0">
                  <c:v>42.333333333333336</c:v>
                </c:pt>
                <c:pt idx="1">
                  <c:v>45.333333333333336</c:v>
                </c:pt>
                <c:pt idx="2">
                  <c:v>41.666666666666664</c:v>
                </c:pt>
                <c:pt idx="3">
                  <c:v>39.333333333333336</c:v>
                </c:pt>
                <c:pt idx="4">
                  <c:v>37.666666666666664</c:v>
                </c:pt>
                <c:pt idx="5">
                  <c:v>38.333333333333336</c:v>
                </c:pt>
                <c:pt idx="6">
                  <c:v>40</c:v>
                </c:pt>
                <c:pt idx="7">
                  <c:v>40.333333333333336</c:v>
                </c:pt>
                <c:pt idx="8">
                  <c:v>37.333333333333336</c:v>
                </c:pt>
                <c:pt idx="9">
                  <c:v>38</c:v>
                </c:pt>
                <c:pt idx="10">
                  <c:v>39</c:v>
                </c:pt>
                <c:pt idx="11">
                  <c:v>42</c:v>
                </c:pt>
                <c:pt idx="12">
                  <c:v>43.666666666666664</c:v>
                </c:pt>
                <c:pt idx="13">
                  <c:v>42.333333333333336</c:v>
                </c:pt>
                <c:pt idx="14">
                  <c:v>39.666666666666664</c:v>
                </c:pt>
                <c:pt idx="15">
                  <c:v>39.333333333333336</c:v>
                </c:pt>
                <c:pt idx="16">
                  <c:v>42.333333333333336</c:v>
                </c:pt>
                <c:pt idx="17">
                  <c:v>44.333333333333336</c:v>
                </c:pt>
                <c:pt idx="18">
                  <c:v>47</c:v>
                </c:pt>
              </c:numCache>
            </c:numRef>
          </c:val>
          <c:extLst>
            <c:ext xmlns:c16="http://schemas.microsoft.com/office/drawing/2014/chart" uri="{C3380CC4-5D6E-409C-BE32-E72D297353CC}">
              <c16:uniqueId val="{00000001-58B6-48E7-907A-8893F082F485}"/>
            </c:ext>
          </c:extLst>
        </c:ser>
        <c:ser>
          <c:idx val="3"/>
          <c:order val="2"/>
          <c:tx>
            <c:strRef>
              <c:f>'[Keskinopeuden muutos tunneittain_taulukot.xlsx] MP2 kaavio arki'!$E$38</c:f>
              <c:strCache>
                <c:ptCount val="1"/>
                <c:pt idx="0">
                  <c:v>Jälkeen 2</c:v>
                </c:pt>
              </c:strCache>
            </c:strRef>
          </c:tx>
          <c:spPr>
            <a:solidFill>
              <a:schemeClr val="accent4"/>
            </a:solidFill>
            <a:ln>
              <a:noFill/>
            </a:ln>
            <a:effectLst/>
          </c:spPr>
          <c:invertIfNegative val="0"/>
          <c:cat>
            <c:strRef>
              <c:f>'[Keskinopeuden muutos tunneittain_taulukot.xlsx] MP2 kaavio arki'!$B$44:$B$62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 MP2 kaavio arki'!$E$44:$E$62</c:f>
              <c:numCache>
                <c:formatCode>0</c:formatCode>
                <c:ptCount val="19"/>
                <c:pt idx="0">
                  <c:v>36.235294117647058</c:v>
                </c:pt>
                <c:pt idx="1">
                  <c:v>40.918032786885249</c:v>
                </c:pt>
                <c:pt idx="2">
                  <c:v>39.573964497041423</c:v>
                </c:pt>
                <c:pt idx="3">
                  <c:v>35.583941605839414</c:v>
                </c:pt>
                <c:pt idx="4">
                  <c:v>36.03</c:v>
                </c:pt>
                <c:pt idx="5">
                  <c:v>36.194174757281552</c:v>
                </c:pt>
                <c:pt idx="6">
                  <c:v>36.418604651162788</c:v>
                </c:pt>
                <c:pt idx="7">
                  <c:v>36.1869918699187</c:v>
                </c:pt>
                <c:pt idx="8">
                  <c:v>35.421052631578945</c:v>
                </c:pt>
                <c:pt idx="9">
                  <c:v>36.161290322580648</c:v>
                </c:pt>
                <c:pt idx="13">
                  <c:v>40.628571428571426</c:v>
                </c:pt>
                <c:pt idx="14">
                  <c:v>40.045454545454547</c:v>
                </c:pt>
                <c:pt idx="15">
                  <c:v>41.139240506329116</c:v>
                </c:pt>
                <c:pt idx="16">
                  <c:v>41.142857142857146</c:v>
                </c:pt>
                <c:pt idx="17">
                  <c:v>43.3</c:v>
                </c:pt>
                <c:pt idx="18">
                  <c:v>42.636363636363633</c:v>
                </c:pt>
              </c:numCache>
            </c:numRef>
          </c:val>
          <c:extLst>
            <c:ext xmlns:c16="http://schemas.microsoft.com/office/drawing/2014/chart" uri="{C3380CC4-5D6E-409C-BE32-E72D297353CC}">
              <c16:uniqueId val="{00000002-58B6-48E7-907A-8893F082F485}"/>
            </c:ext>
          </c:extLst>
        </c:ser>
        <c:dLbls>
          <c:showLegendKey val="0"/>
          <c:showVal val="0"/>
          <c:showCatName val="0"/>
          <c:showSerName val="0"/>
          <c:showPercent val="0"/>
          <c:showBubbleSize val="0"/>
        </c:dLbls>
        <c:gapWidth val="150"/>
        <c:axId val="477064512"/>
        <c:axId val="477064840"/>
      </c:barChart>
      <c:lineChart>
        <c:grouping val="standard"/>
        <c:varyColors val="0"/>
        <c:ser>
          <c:idx val="2"/>
          <c:order val="3"/>
          <c:tx>
            <c:strRef>
              <c:f>'[Keskinopeuden muutos tunneittain_taulukot.xlsx] MP2 kaavio arki'!$F$38</c:f>
              <c:strCache>
                <c:ptCount val="1"/>
                <c:pt idx="0">
                  <c:v>Muutos 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tunneittain_taulukot.xlsx] MP2 kaavio arki'!$B$44:$B$62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 MP2 kaavio arki'!$F$44:$F$62</c:f>
              <c:numCache>
                <c:formatCode>0</c:formatCode>
                <c:ptCount val="19"/>
                <c:pt idx="0">
                  <c:v>4</c:v>
                </c:pt>
                <c:pt idx="1">
                  <c:v>5</c:v>
                </c:pt>
                <c:pt idx="2">
                  <c:v>3</c:v>
                </c:pt>
                <c:pt idx="3">
                  <c:v>3</c:v>
                </c:pt>
                <c:pt idx="4">
                  <c:v>-1</c:v>
                </c:pt>
                <c:pt idx="5">
                  <c:v>-0.3333333333333286</c:v>
                </c:pt>
                <c:pt idx="6">
                  <c:v>-0.3333333333333357</c:v>
                </c:pt>
                <c:pt idx="7">
                  <c:v>4</c:v>
                </c:pt>
                <c:pt idx="8">
                  <c:v>0.3333333333333357</c:v>
                </c:pt>
                <c:pt idx="9">
                  <c:v>0</c:v>
                </c:pt>
                <c:pt idx="10">
                  <c:v>0.6666666666666643</c:v>
                </c:pt>
                <c:pt idx="11">
                  <c:v>2.6666666666666643</c:v>
                </c:pt>
                <c:pt idx="12">
                  <c:v>4</c:v>
                </c:pt>
                <c:pt idx="13">
                  <c:v>3.6666666666666714</c:v>
                </c:pt>
                <c:pt idx="14">
                  <c:v>0.3333333333333286</c:v>
                </c:pt>
                <c:pt idx="15">
                  <c:v>-1.3333333333333286</c:v>
                </c:pt>
                <c:pt idx="16">
                  <c:v>1.3333333333333357</c:v>
                </c:pt>
                <c:pt idx="17">
                  <c:v>0.3333333333333357</c:v>
                </c:pt>
                <c:pt idx="18">
                  <c:v>5.3333333333333357</c:v>
                </c:pt>
              </c:numCache>
            </c:numRef>
          </c:val>
          <c:smooth val="0"/>
          <c:extLst>
            <c:ext xmlns:c16="http://schemas.microsoft.com/office/drawing/2014/chart" uri="{C3380CC4-5D6E-409C-BE32-E72D297353CC}">
              <c16:uniqueId val="{00000003-58B6-48E7-907A-8893F082F485}"/>
            </c:ext>
          </c:extLst>
        </c:ser>
        <c:ser>
          <c:idx val="4"/>
          <c:order val="4"/>
          <c:tx>
            <c:strRef>
              <c:f>'[Keskinopeuden muutos tunneittain_taulukot.xlsx] MP2 kaavio arki'!$G$38</c:f>
              <c:strCache>
                <c:ptCount val="1"/>
                <c:pt idx="0">
                  <c:v>Muutos 2</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tunneittain_taulukot.xlsx] MP2 kaavio arki'!$B$44:$B$62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 MP2 kaavio arki'!$G$44:$G$62</c:f>
              <c:numCache>
                <c:formatCode>0</c:formatCode>
                <c:ptCount val="19"/>
                <c:pt idx="0">
                  <c:v>-2.0980392156862777</c:v>
                </c:pt>
                <c:pt idx="1">
                  <c:v>0.584699453551913</c:v>
                </c:pt>
                <c:pt idx="2">
                  <c:v>0.90729783037475897</c:v>
                </c:pt>
                <c:pt idx="3">
                  <c:v>-0.74939172749392213</c:v>
                </c:pt>
                <c:pt idx="4">
                  <c:v>-2.6366666666666632</c:v>
                </c:pt>
                <c:pt idx="5">
                  <c:v>-2.4724919093851128</c:v>
                </c:pt>
                <c:pt idx="6">
                  <c:v>-3.9147286821705478</c:v>
                </c:pt>
                <c:pt idx="7">
                  <c:v>-0.14634146341463605</c:v>
                </c:pt>
                <c:pt idx="8">
                  <c:v>-1.5789473684210549</c:v>
                </c:pt>
                <c:pt idx="9">
                  <c:v>-1.8387096774193523</c:v>
                </c:pt>
                <c:pt idx="13">
                  <c:v>1.961904761904762</c:v>
                </c:pt>
                <c:pt idx="14">
                  <c:v>0.71212121212121104</c:v>
                </c:pt>
                <c:pt idx="15">
                  <c:v>0.47257383966245214</c:v>
                </c:pt>
                <c:pt idx="16">
                  <c:v>0.1428571428571459</c:v>
                </c:pt>
                <c:pt idx="17">
                  <c:v>-0.70000000000000284</c:v>
                </c:pt>
                <c:pt idx="18">
                  <c:v>0.96969696969696884</c:v>
                </c:pt>
              </c:numCache>
            </c:numRef>
          </c:val>
          <c:smooth val="0"/>
          <c:extLst>
            <c:ext xmlns:c16="http://schemas.microsoft.com/office/drawing/2014/chart" uri="{C3380CC4-5D6E-409C-BE32-E72D297353CC}">
              <c16:uniqueId val="{00000004-58B6-48E7-907A-8893F082F485}"/>
            </c:ext>
          </c:extLst>
        </c:ser>
        <c:dLbls>
          <c:showLegendKey val="0"/>
          <c:showVal val="0"/>
          <c:showCatName val="0"/>
          <c:showSerName val="0"/>
          <c:showPercent val="0"/>
          <c:showBubbleSize val="0"/>
        </c:dLbls>
        <c:marker val="1"/>
        <c:smooth val="0"/>
        <c:axId val="475020424"/>
        <c:axId val="475016160"/>
      </c:lineChart>
      <c:catAx>
        <c:axId val="47706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7064840"/>
        <c:crosses val="autoZero"/>
        <c:auto val="1"/>
        <c:lblAlgn val="ctr"/>
        <c:lblOffset val="100"/>
        <c:noMultiLvlLbl val="0"/>
      </c:catAx>
      <c:valAx>
        <c:axId val="477064840"/>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7064512"/>
        <c:crosses val="autoZero"/>
        <c:crossBetween val="between"/>
      </c:valAx>
      <c:valAx>
        <c:axId val="47501616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5020424"/>
        <c:crosses val="max"/>
        <c:crossBetween val="between"/>
      </c:valAx>
      <c:catAx>
        <c:axId val="475020424"/>
        <c:scaling>
          <c:orientation val="minMax"/>
        </c:scaling>
        <c:delete val="1"/>
        <c:axPos val="b"/>
        <c:numFmt formatCode="General" sourceLinked="1"/>
        <c:majorTickMark val="out"/>
        <c:minorTickMark val="none"/>
        <c:tickLblPos val="nextTo"/>
        <c:crossAx val="475016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MP2</a:t>
            </a:r>
            <a:endParaRPr lang="en-US" baseline="0" dirty="0"/>
          </a:p>
        </c:rich>
      </c:tx>
      <c:layout>
        <c:manualLayout>
          <c:xMode val="edge"/>
          <c:yMode val="edge"/>
          <c:x val="0.22698551411482834"/>
          <c:y val="4.11294942319026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'[Keskinopeuden muutos tunneittain_kuvaajat.xlsx] MP2 kaavio vkl'!$C$8</c:f>
              <c:strCache>
                <c:ptCount val="1"/>
                <c:pt idx="0">
                  <c:v>Ennen</c:v>
                </c:pt>
              </c:strCache>
            </c:strRef>
          </c:tx>
          <c:spPr>
            <a:solidFill>
              <a:schemeClr val="accent1"/>
            </a:solidFill>
            <a:ln>
              <a:noFill/>
            </a:ln>
            <a:effectLst/>
          </c:spPr>
          <c:invertIfNegative val="0"/>
          <c:cat>
            <c:strRef>
              <c:f>'[Keskinopeuden muutos tunneittain_kuvaajat.xlsx] MP2 kaavio vkl'!$B$14:$B$32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 MP2 kaavio vkl'!$C$14:$C$32</c:f>
              <c:numCache>
                <c:formatCode>0</c:formatCode>
                <c:ptCount val="19"/>
                <c:pt idx="0">
                  <c:v>23</c:v>
                </c:pt>
                <c:pt idx="1">
                  <c:v>34</c:v>
                </c:pt>
                <c:pt idx="2">
                  <c:v>37.5</c:v>
                </c:pt>
                <c:pt idx="3">
                  <c:v>41.5</c:v>
                </c:pt>
                <c:pt idx="4">
                  <c:v>41.5</c:v>
                </c:pt>
                <c:pt idx="5">
                  <c:v>39.5</c:v>
                </c:pt>
                <c:pt idx="6">
                  <c:v>41</c:v>
                </c:pt>
                <c:pt idx="7">
                  <c:v>37.5</c:v>
                </c:pt>
                <c:pt idx="8">
                  <c:v>40.5</c:v>
                </c:pt>
                <c:pt idx="9">
                  <c:v>40</c:v>
                </c:pt>
                <c:pt idx="10">
                  <c:v>40</c:v>
                </c:pt>
                <c:pt idx="11">
                  <c:v>38.5</c:v>
                </c:pt>
                <c:pt idx="12">
                  <c:v>40</c:v>
                </c:pt>
                <c:pt idx="13">
                  <c:v>37</c:v>
                </c:pt>
                <c:pt idx="14">
                  <c:v>40</c:v>
                </c:pt>
                <c:pt idx="15">
                  <c:v>39</c:v>
                </c:pt>
                <c:pt idx="16">
                  <c:v>38.5</c:v>
                </c:pt>
                <c:pt idx="17">
                  <c:v>37.5</c:v>
                </c:pt>
                <c:pt idx="18">
                  <c:v>40</c:v>
                </c:pt>
              </c:numCache>
            </c:numRef>
          </c:val>
          <c:extLst>
            <c:ext xmlns:c16="http://schemas.microsoft.com/office/drawing/2014/chart" uri="{C3380CC4-5D6E-409C-BE32-E72D297353CC}">
              <c16:uniqueId val="{00000005-E814-4BB7-8CA4-736DD1C4164A}"/>
            </c:ext>
          </c:extLst>
        </c:ser>
        <c:ser>
          <c:idx val="1"/>
          <c:order val="1"/>
          <c:tx>
            <c:strRef>
              <c:f>'[Keskinopeuden muutos tunneittain_kuvaajat.xlsx] MP2 kaavio vkl'!$D$8</c:f>
              <c:strCache>
                <c:ptCount val="1"/>
                <c:pt idx="0">
                  <c:v>Jälkeen 1</c:v>
                </c:pt>
              </c:strCache>
            </c:strRef>
          </c:tx>
          <c:spPr>
            <a:solidFill>
              <a:schemeClr val="accent2"/>
            </a:solidFill>
            <a:ln>
              <a:noFill/>
            </a:ln>
            <a:effectLst/>
          </c:spPr>
          <c:invertIfNegative val="0"/>
          <c:cat>
            <c:strRef>
              <c:f>'[Keskinopeuden muutos tunneittain_kuvaajat.xlsx] MP2 kaavio vkl'!$B$14:$B$32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 MP2 kaavio vkl'!$D$14:$D$32</c:f>
              <c:numCache>
                <c:formatCode>0</c:formatCode>
                <c:ptCount val="19"/>
                <c:pt idx="0">
                  <c:v>46</c:v>
                </c:pt>
                <c:pt idx="1">
                  <c:v>38</c:v>
                </c:pt>
                <c:pt idx="2">
                  <c:v>39.5</c:v>
                </c:pt>
                <c:pt idx="3">
                  <c:v>39</c:v>
                </c:pt>
                <c:pt idx="4">
                  <c:v>39</c:v>
                </c:pt>
                <c:pt idx="5">
                  <c:v>40</c:v>
                </c:pt>
                <c:pt idx="6">
                  <c:v>39.5</c:v>
                </c:pt>
                <c:pt idx="7">
                  <c:v>40</c:v>
                </c:pt>
                <c:pt idx="8">
                  <c:v>40</c:v>
                </c:pt>
                <c:pt idx="9">
                  <c:v>38</c:v>
                </c:pt>
                <c:pt idx="10">
                  <c:v>38.5</c:v>
                </c:pt>
                <c:pt idx="11">
                  <c:v>38.5</c:v>
                </c:pt>
                <c:pt idx="12">
                  <c:v>40</c:v>
                </c:pt>
                <c:pt idx="13">
                  <c:v>39</c:v>
                </c:pt>
                <c:pt idx="14">
                  <c:v>38.5</c:v>
                </c:pt>
                <c:pt idx="15">
                  <c:v>41</c:v>
                </c:pt>
                <c:pt idx="16">
                  <c:v>39</c:v>
                </c:pt>
                <c:pt idx="17">
                  <c:v>38.5</c:v>
                </c:pt>
                <c:pt idx="18">
                  <c:v>40.5</c:v>
                </c:pt>
              </c:numCache>
            </c:numRef>
          </c:val>
          <c:extLst>
            <c:ext xmlns:c16="http://schemas.microsoft.com/office/drawing/2014/chart" uri="{C3380CC4-5D6E-409C-BE32-E72D297353CC}">
              <c16:uniqueId val="{0000000C-E814-4BB7-8CA4-736DD1C4164A}"/>
            </c:ext>
          </c:extLst>
        </c:ser>
        <c:ser>
          <c:idx val="3"/>
          <c:order val="3"/>
          <c:tx>
            <c:strRef>
              <c:f>'[Keskinopeuden muutos tunneittain_kuvaajat.xlsx] MP2 kaavio vkl'!$E$8</c:f>
              <c:strCache>
                <c:ptCount val="1"/>
                <c:pt idx="0">
                  <c:v>Jälkeen 2</c:v>
                </c:pt>
              </c:strCache>
            </c:strRef>
          </c:tx>
          <c:spPr>
            <a:solidFill>
              <a:schemeClr val="accent4"/>
            </a:solidFill>
            <a:ln>
              <a:noFill/>
            </a:ln>
            <a:effectLst/>
          </c:spPr>
          <c:invertIfNegative val="0"/>
          <c:cat>
            <c:strRef>
              <c:f>'[Keskinopeuden muutos tunneittain_kuvaajat.xlsx] MP2 kaavio vkl'!$B$14:$B$32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 MP2 kaavio vkl'!$E$14:$E$32</c:f>
              <c:numCache>
                <c:formatCode>0</c:formatCode>
                <c:ptCount val="19"/>
                <c:pt idx="0">
                  <c:v>52.75</c:v>
                </c:pt>
                <c:pt idx="1">
                  <c:v>37.75</c:v>
                </c:pt>
                <c:pt idx="2">
                  <c:v>39.0625</c:v>
                </c:pt>
                <c:pt idx="3">
                  <c:v>42.083333333333336</c:v>
                </c:pt>
                <c:pt idx="4">
                  <c:v>38.5625</c:v>
                </c:pt>
                <c:pt idx="5">
                  <c:v>36.200000000000003</c:v>
                </c:pt>
                <c:pt idx="6">
                  <c:v>40.75</c:v>
                </c:pt>
                <c:pt idx="7">
                  <c:v>38.941176470588232</c:v>
                </c:pt>
                <c:pt idx="8">
                  <c:v>39.095238095238095</c:v>
                </c:pt>
                <c:pt idx="9">
                  <c:v>41.5</c:v>
                </c:pt>
                <c:pt idx="10">
                  <c:v>36.625</c:v>
                </c:pt>
                <c:pt idx="11">
                  <c:v>39.612903225806448</c:v>
                </c:pt>
                <c:pt idx="12">
                  <c:v>41.478260869565219</c:v>
                </c:pt>
                <c:pt idx="13">
                  <c:v>39.454545454545453</c:v>
                </c:pt>
                <c:pt idx="14">
                  <c:v>39.6875</c:v>
                </c:pt>
                <c:pt idx="15">
                  <c:v>44.12903225806452</c:v>
                </c:pt>
                <c:pt idx="16">
                  <c:v>38.766666666666666</c:v>
                </c:pt>
                <c:pt idx="17">
                  <c:v>38.61904761904762</c:v>
                </c:pt>
                <c:pt idx="18">
                  <c:v>38.636363636363633</c:v>
                </c:pt>
              </c:numCache>
            </c:numRef>
          </c:val>
          <c:extLst>
            <c:ext xmlns:c16="http://schemas.microsoft.com/office/drawing/2014/chart" uri="{C3380CC4-5D6E-409C-BE32-E72D297353CC}">
              <c16:uniqueId val="{0000000D-E814-4BB7-8CA4-736DD1C4164A}"/>
            </c:ext>
          </c:extLst>
        </c:ser>
        <c:dLbls>
          <c:showLegendKey val="0"/>
          <c:showVal val="0"/>
          <c:showCatName val="0"/>
          <c:showSerName val="0"/>
          <c:showPercent val="0"/>
          <c:showBubbleSize val="0"/>
        </c:dLbls>
        <c:gapWidth val="150"/>
        <c:axId val="493457344"/>
        <c:axId val="493450128"/>
      </c:barChart>
      <c:lineChart>
        <c:grouping val="standard"/>
        <c:varyColors val="0"/>
        <c:ser>
          <c:idx val="2"/>
          <c:order val="2"/>
          <c:tx>
            <c:strRef>
              <c:f>'[Keskinopeuden muutos tunneittain_kuvaajat.xlsx] MP2 kaavio vkl'!$F$8</c:f>
              <c:strCache>
                <c:ptCount val="1"/>
                <c:pt idx="0">
                  <c:v>Muutos 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tunneittain_kuvaajat.xlsx] MP2 kaavio vkl'!$B$14:$B$32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 MP2 kaavio vkl'!$F$14:$F$32</c:f>
              <c:numCache>
                <c:formatCode>0</c:formatCode>
                <c:ptCount val="19"/>
                <c:pt idx="0">
                  <c:v>23</c:v>
                </c:pt>
                <c:pt idx="1">
                  <c:v>4</c:v>
                </c:pt>
                <c:pt idx="2">
                  <c:v>2</c:v>
                </c:pt>
                <c:pt idx="3">
                  <c:v>-2.5</c:v>
                </c:pt>
                <c:pt idx="4">
                  <c:v>-2.5</c:v>
                </c:pt>
                <c:pt idx="5">
                  <c:v>0.5</c:v>
                </c:pt>
                <c:pt idx="6">
                  <c:v>-1.5</c:v>
                </c:pt>
                <c:pt idx="7">
                  <c:v>2.5</c:v>
                </c:pt>
                <c:pt idx="8">
                  <c:v>-0.5</c:v>
                </c:pt>
                <c:pt idx="9">
                  <c:v>-2</c:v>
                </c:pt>
                <c:pt idx="10">
                  <c:v>-1.5</c:v>
                </c:pt>
                <c:pt idx="11">
                  <c:v>0</c:v>
                </c:pt>
                <c:pt idx="12">
                  <c:v>0</c:v>
                </c:pt>
                <c:pt idx="13">
                  <c:v>2</c:v>
                </c:pt>
                <c:pt idx="14">
                  <c:v>-1.5</c:v>
                </c:pt>
                <c:pt idx="15">
                  <c:v>2</c:v>
                </c:pt>
                <c:pt idx="16">
                  <c:v>0.5</c:v>
                </c:pt>
                <c:pt idx="17">
                  <c:v>1</c:v>
                </c:pt>
                <c:pt idx="18">
                  <c:v>0.5</c:v>
                </c:pt>
              </c:numCache>
            </c:numRef>
          </c:val>
          <c:smooth val="0"/>
          <c:extLst>
            <c:ext xmlns:c16="http://schemas.microsoft.com/office/drawing/2014/chart" uri="{C3380CC4-5D6E-409C-BE32-E72D297353CC}">
              <c16:uniqueId val="{0000000E-E814-4BB7-8CA4-736DD1C4164A}"/>
            </c:ext>
          </c:extLst>
        </c:ser>
        <c:ser>
          <c:idx val="4"/>
          <c:order val="4"/>
          <c:tx>
            <c:strRef>
              <c:f>'[Keskinopeuden muutos tunneittain_kuvaajat.xlsx] MP2 kaavio vkl'!$G$8</c:f>
              <c:strCache>
                <c:ptCount val="1"/>
                <c:pt idx="0">
                  <c:v>Muutos 2</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tunneittain_kuvaajat.xlsx] MP2 kaavio vkl'!$B$14:$B$32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 MP2 kaavio vkl'!$G$14:$G$32</c:f>
              <c:numCache>
                <c:formatCode>0</c:formatCode>
                <c:ptCount val="19"/>
                <c:pt idx="0">
                  <c:v>29.75</c:v>
                </c:pt>
                <c:pt idx="1">
                  <c:v>3.75</c:v>
                </c:pt>
                <c:pt idx="2">
                  <c:v>1.5625</c:v>
                </c:pt>
                <c:pt idx="3">
                  <c:v>0.5833333333333357</c:v>
                </c:pt>
                <c:pt idx="4">
                  <c:v>-2.9375</c:v>
                </c:pt>
                <c:pt idx="5">
                  <c:v>-3.2999999999999972</c:v>
                </c:pt>
                <c:pt idx="6">
                  <c:v>-0.25</c:v>
                </c:pt>
                <c:pt idx="7">
                  <c:v>1.441176470588232</c:v>
                </c:pt>
                <c:pt idx="8">
                  <c:v>-1.4047619047619051</c:v>
                </c:pt>
                <c:pt idx="9">
                  <c:v>1.5</c:v>
                </c:pt>
                <c:pt idx="10">
                  <c:v>-3.375</c:v>
                </c:pt>
                <c:pt idx="11">
                  <c:v>1.1129032258064484</c:v>
                </c:pt>
                <c:pt idx="12">
                  <c:v>1.4782608695652186</c:v>
                </c:pt>
                <c:pt idx="13">
                  <c:v>2.4545454545454533</c:v>
                </c:pt>
                <c:pt idx="14">
                  <c:v>-0.3125</c:v>
                </c:pt>
                <c:pt idx="15">
                  <c:v>5.1290322580645196</c:v>
                </c:pt>
                <c:pt idx="16">
                  <c:v>0.26666666666666572</c:v>
                </c:pt>
                <c:pt idx="17">
                  <c:v>1.1190476190476204</c:v>
                </c:pt>
                <c:pt idx="18">
                  <c:v>-1.3636363636363669</c:v>
                </c:pt>
              </c:numCache>
            </c:numRef>
          </c:val>
          <c:smooth val="0"/>
          <c:extLst>
            <c:ext xmlns:c16="http://schemas.microsoft.com/office/drawing/2014/chart" uri="{C3380CC4-5D6E-409C-BE32-E72D297353CC}">
              <c16:uniqueId val="{0000000F-E814-4BB7-8CA4-736DD1C4164A}"/>
            </c:ext>
          </c:extLst>
        </c:ser>
        <c:dLbls>
          <c:showLegendKey val="0"/>
          <c:showVal val="0"/>
          <c:showCatName val="0"/>
          <c:showSerName val="0"/>
          <c:showPercent val="0"/>
          <c:showBubbleSize val="0"/>
        </c:dLbls>
        <c:marker val="1"/>
        <c:smooth val="0"/>
        <c:axId val="493465216"/>
        <c:axId val="493448816"/>
      </c:lineChart>
      <c:catAx>
        <c:axId val="49345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50128"/>
        <c:crosses val="autoZero"/>
        <c:auto val="1"/>
        <c:lblAlgn val="ctr"/>
        <c:lblOffset val="100"/>
        <c:noMultiLvlLbl val="0"/>
      </c:catAx>
      <c:valAx>
        <c:axId val="493450128"/>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57344"/>
        <c:crosses val="autoZero"/>
        <c:crossBetween val="between"/>
      </c:valAx>
      <c:valAx>
        <c:axId val="4934488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65216"/>
        <c:crosses val="max"/>
        <c:crossBetween val="between"/>
      </c:valAx>
      <c:catAx>
        <c:axId val="493465216"/>
        <c:scaling>
          <c:orientation val="minMax"/>
        </c:scaling>
        <c:delete val="1"/>
        <c:axPos val="b"/>
        <c:numFmt formatCode="General" sourceLinked="1"/>
        <c:majorTickMark val="out"/>
        <c:minorTickMark val="none"/>
        <c:tickLblPos val="nextTo"/>
        <c:crossAx val="4934488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MP1</a:t>
            </a:r>
            <a:endParaRPr lang="en-US" baseline="0" dirty="0"/>
          </a:p>
        </c:rich>
      </c:tx>
      <c:layout>
        <c:manualLayout>
          <c:xMode val="edge"/>
          <c:yMode val="edge"/>
          <c:x val="0.25095621118166955"/>
          <c:y val="4.11294942319026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'[Keskinopeuden muutos tunneittain_kuvaajat.xlsx]MP1 kaavio vkl'!$C$8</c:f>
              <c:strCache>
                <c:ptCount val="1"/>
                <c:pt idx="0">
                  <c:v>Ennen</c:v>
                </c:pt>
              </c:strCache>
            </c:strRef>
          </c:tx>
          <c:spPr>
            <a:solidFill>
              <a:schemeClr val="accent1"/>
            </a:solidFill>
            <a:ln>
              <a:noFill/>
            </a:ln>
            <a:effectLst/>
          </c:spPr>
          <c:invertIfNegative val="0"/>
          <c:cat>
            <c:strRef>
              <c:f>'[Keskinopeuden muutos tunneittain_kuvaajat.xlsx]MP1 kaavio vkl'!$B$14:$B$32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tunneittain_kuvaajat.xlsx]MP1 kaavio vkl'!$C$14:$C$32</c:f>
              <c:numCache>
                <c:formatCode>0</c:formatCode>
                <c:ptCount val="19"/>
                <c:pt idx="0">
                  <c:v>30</c:v>
                </c:pt>
                <c:pt idx="1">
                  <c:v>41.5</c:v>
                </c:pt>
                <c:pt idx="2">
                  <c:v>43.5</c:v>
                </c:pt>
                <c:pt idx="3">
                  <c:v>46.5</c:v>
                </c:pt>
                <c:pt idx="4">
                  <c:v>43.5</c:v>
                </c:pt>
                <c:pt idx="5">
                  <c:v>44.5</c:v>
                </c:pt>
                <c:pt idx="6">
                  <c:v>43.5</c:v>
                </c:pt>
                <c:pt idx="7">
                  <c:v>42.5</c:v>
                </c:pt>
                <c:pt idx="8">
                  <c:v>46</c:v>
                </c:pt>
                <c:pt idx="9">
                  <c:v>43</c:v>
                </c:pt>
                <c:pt idx="10">
                  <c:v>42.5</c:v>
                </c:pt>
                <c:pt idx="11">
                  <c:v>42.5</c:v>
                </c:pt>
                <c:pt idx="12">
                  <c:v>43.5</c:v>
                </c:pt>
                <c:pt idx="13">
                  <c:v>42</c:v>
                </c:pt>
                <c:pt idx="14">
                  <c:v>43</c:v>
                </c:pt>
                <c:pt idx="15">
                  <c:v>43</c:v>
                </c:pt>
                <c:pt idx="16">
                  <c:v>44.5</c:v>
                </c:pt>
                <c:pt idx="17">
                  <c:v>44.5</c:v>
                </c:pt>
                <c:pt idx="18">
                  <c:v>45</c:v>
                </c:pt>
              </c:numCache>
            </c:numRef>
          </c:val>
          <c:extLst>
            <c:ext xmlns:c16="http://schemas.microsoft.com/office/drawing/2014/chart" uri="{C3380CC4-5D6E-409C-BE32-E72D297353CC}">
              <c16:uniqueId val="{00000005-AB6B-4DA9-8681-0AA97C58584F}"/>
            </c:ext>
          </c:extLst>
        </c:ser>
        <c:ser>
          <c:idx val="1"/>
          <c:order val="1"/>
          <c:tx>
            <c:strRef>
              <c:f>'[Keskinopeuden muutos tunneittain_kuvaajat.xlsx]MP1 kaavio vkl'!$D$8</c:f>
              <c:strCache>
                <c:ptCount val="1"/>
                <c:pt idx="0">
                  <c:v>Jälkeen 1</c:v>
                </c:pt>
              </c:strCache>
            </c:strRef>
          </c:tx>
          <c:spPr>
            <a:solidFill>
              <a:schemeClr val="accent2"/>
            </a:solidFill>
            <a:ln>
              <a:noFill/>
            </a:ln>
            <a:effectLst/>
          </c:spPr>
          <c:invertIfNegative val="0"/>
          <c:cat>
            <c:strRef>
              <c:f>'[Keskinopeuden muutos tunneittain_kuvaajat.xlsx]MP1 kaavio vkl'!$B$14:$B$32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tunneittain_kuvaajat.xlsx]MP1 kaavio vkl'!$D$14:$D$32</c:f>
              <c:numCache>
                <c:formatCode>0</c:formatCode>
                <c:ptCount val="19"/>
                <c:pt idx="0">
                  <c:v>47</c:v>
                </c:pt>
                <c:pt idx="1">
                  <c:v>41.5</c:v>
                </c:pt>
                <c:pt idx="2">
                  <c:v>42.5</c:v>
                </c:pt>
                <c:pt idx="3">
                  <c:v>43</c:v>
                </c:pt>
                <c:pt idx="4">
                  <c:v>41.5</c:v>
                </c:pt>
                <c:pt idx="5">
                  <c:v>42.5</c:v>
                </c:pt>
                <c:pt idx="6">
                  <c:v>41.5</c:v>
                </c:pt>
                <c:pt idx="7">
                  <c:v>43</c:v>
                </c:pt>
                <c:pt idx="8">
                  <c:v>42</c:v>
                </c:pt>
                <c:pt idx="9">
                  <c:v>43.5</c:v>
                </c:pt>
                <c:pt idx="10">
                  <c:v>42.5</c:v>
                </c:pt>
                <c:pt idx="11">
                  <c:v>41.5</c:v>
                </c:pt>
                <c:pt idx="12">
                  <c:v>44</c:v>
                </c:pt>
                <c:pt idx="13">
                  <c:v>45</c:v>
                </c:pt>
                <c:pt idx="14">
                  <c:v>43.5</c:v>
                </c:pt>
                <c:pt idx="15">
                  <c:v>44.5</c:v>
                </c:pt>
                <c:pt idx="16">
                  <c:v>40.5</c:v>
                </c:pt>
                <c:pt idx="17">
                  <c:v>43</c:v>
                </c:pt>
                <c:pt idx="18">
                  <c:v>43.5</c:v>
                </c:pt>
              </c:numCache>
            </c:numRef>
          </c:val>
          <c:extLst>
            <c:ext xmlns:c16="http://schemas.microsoft.com/office/drawing/2014/chart" uri="{C3380CC4-5D6E-409C-BE32-E72D297353CC}">
              <c16:uniqueId val="{0000000C-AB6B-4DA9-8681-0AA97C58584F}"/>
            </c:ext>
          </c:extLst>
        </c:ser>
        <c:ser>
          <c:idx val="3"/>
          <c:order val="2"/>
          <c:tx>
            <c:strRef>
              <c:f>'[Keskinopeuden muutos tunneittain_kuvaajat.xlsx]MP1 kaavio vkl'!$E$8</c:f>
              <c:strCache>
                <c:ptCount val="1"/>
                <c:pt idx="0">
                  <c:v>Jälkeen 2</c:v>
                </c:pt>
              </c:strCache>
            </c:strRef>
          </c:tx>
          <c:spPr>
            <a:solidFill>
              <a:schemeClr val="accent4"/>
            </a:solidFill>
            <a:ln>
              <a:noFill/>
            </a:ln>
            <a:effectLst/>
          </c:spPr>
          <c:invertIfNegative val="0"/>
          <c:cat>
            <c:strRef>
              <c:f>'[Keskinopeuden muutos tunneittain_kuvaajat.xlsx]MP1 kaavio vkl'!$B$14:$B$32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tunneittain_kuvaajat.xlsx]MP1 kaavio vkl'!$E$14:$E$32</c:f>
              <c:numCache>
                <c:formatCode>0</c:formatCode>
                <c:ptCount val="19"/>
                <c:pt idx="0">
                  <c:v>51.333333333333336</c:v>
                </c:pt>
                <c:pt idx="1">
                  <c:v>44.333333333333336</c:v>
                </c:pt>
                <c:pt idx="2">
                  <c:v>41.230769230769234</c:v>
                </c:pt>
                <c:pt idx="3">
                  <c:v>46.5</c:v>
                </c:pt>
                <c:pt idx="4">
                  <c:v>41.378378378378379</c:v>
                </c:pt>
                <c:pt idx="5">
                  <c:v>41.324324324324323</c:v>
                </c:pt>
                <c:pt idx="6">
                  <c:v>38</c:v>
                </c:pt>
                <c:pt idx="7">
                  <c:v>41.633333333333333</c:v>
                </c:pt>
                <c:pt idx="8">
                  <c:v>41.269230769230766</c:v>
                </c:pt>
                <c:pt idx="9">
                  <c:v>42.534883720930232</c:v>
                </c:pt>
                <c:pt idx="10">
                  <c:v>41.609756097560975</c:v>
                </c:pt>
                <c:pt idx="11">
                  <c:v>43.116279069767444</c:v>
                </c:pt>
                <c:pt idx="12">
                  <c:v>42.146341463414636</c:v>
                </c:pt>
                <c:pt idx="13">
                  <c:v>41.771929824561404</c:v>
                </c:pt>
                <c:pt idx="14">
                  <c:v>41.55263157894737</c:v>
                </c:pt>
                <c:pt idx="15">
                  <c:v>43.24</c:v>
                </c:pt>
                <c:pt idx="16">
                  <c:v>41.03448275862069</c:v>
                </c:pt>
                <c:pt idx="17">
                  <c:v>36.944444444444443</c:v>
                </c:pt>
                <c:pt idx="18">
                  <c:v>40.272727272727273</c:v>
                </c:pt>
              </c:numCache>
            </c:numRef>
          </c:val>
          <c:extLst>
            <c:ext xmlns:c16="http://schemas.microsoft.com/office/drawing/2014/chart" uri="{C3380CC4-5D6E-409C-BE32-E72D297353CC}">
              <c16:uniqueId val="{0000000D-AB6B-4DA9-8681-0AA97C58584F}"/>
            </c:ext>
          </c:extLst>
        </c:ser>
        <c:dLbls>
          <c:showLegendKey val="0"/>
          <c:showVal val="0"/>
          <c:showCatName val="0"/>
          <c:showSerName val="0"/>
          <c:showPercent val="0"/>
          <c:showBubbleSize val="0"/>
        </c:dLbls>
        <c:gapWidth val="150"/>
        <c:axId val="493457344"/>
        <c:axId val="493450128"/>
      </c:barChart>
      <c:lineChart>
        <c:grouping val="standard"/>
        <c:varyColors val="0"/>
        <c:ser>
          <c:idx val="2"/>
          <c:order val="3"/>
          <c:tx>
            <c:strRef>
              <c:f>'[Keskinopeuden muutos tunneittain_kuvaajat.xlsx]MP1 kaavio vkl'!$F$8</c:f>
              <c:strCache>
                <c:ptCount val="1"/>
                <c:pt idx="0">
                  <c:v>Muutos 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tunneittain_kuvaajat.xlsx]MP1 kaavio vkl'!$B$14:$B$32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tunneittain_kuvaajat.xlsx]MP1 kaavio vkl'!$F$14:$F$32</c:f>
              <c:numCache>
                <c:formatCode>0</c:formatCode>
                <c:ptCount val="19"/>
                <c:pt idx="0">
                  <c:v>17</c:v>
                </c:pt>
                <c:pt idx="1">
                  <c:v>0</c:v>
                </c:pt>
                <c:pt idx="2">
                  <c:v>-1</c:v>
                </c:pt>
                <c:pt idx="3">
                  <c:v>-3.5</c:v>
                </c:pt>
                <c:pt idx="4">
                  <c:v>-2</c:v>
                </c:pt>
                <c:pt idx="5">
                  <c:v>-2</c:v>
                </c:pt>
                <c:pt idx="6">
                  <c:v>-2</c:v>
                </c:pt>
                <c:pt idx="7">
                  <c:v>0.5</c:v>
                </c:pt>
                <c:pt idx="8">
                  <c:v>-4</c:v>
                </c:pt>
                <c:pt idx="9">
                  <c:v>0.5</c:v>
                </c:pt>
                <c:pt idx="10">
                  <c:v>0</c:v>
                </c:pt>
                <c:pt idx="11">
                  <c:v>-1</c:v>
                </c:pt>
                <c:pt idx="12">
                  <c:v>0.5</c:v>
                </c:pt>
                <c:pt idx="13">
                  <c:v>3</c:v>
                </c:pt>
                <c:pt idx="14">
                  <c:v>0.5</c:v>
                </c:pt>
                <c:pt idx="15">
                  <c:v>1.5</c:v>
                </c:pt>
                <c:pt idx="16">
                  <c:v>-4</c:v>
                </c:pt>
                <c:pt idx="17">
                  <c:v>-1.5</c:v>
                </c:pt>
                <c:pt idx="18">
                  <c:v>-1.5</c:v>
                </c:pt>
              </c:numCache>
            </c:numRef>
          </c:val>
          <c:smooth val="0"/>
          <c:extLst>
            <c:ext xmlns:c16="http://schemas.microsoft.com/office/drawing/2014/chart" uri="{C3380CC4-5D6E-409C-BE32-E72D297353CC}">
              <c16:uniqueId val="{0000000E-AB6B-4DA9-8681-0AA97C58584F}"/>
            </c:ext>
          </c:extLst>
        </c:ser>
        <c:ser>
          <c:idx val="4"/>
          <c:order val="4"/>
          <c:tx>
            <c:strRef>
              <c:f>'[Keskinopeuden muutos tunneittain_kuvaajat.xlsx]MP1 kaavio vkl'!$G$8</c:f>
              <c:strCache>
                <c:ptCount val="1"/>
                <c:pt idx="0">
                  <c:v>Muutos 2</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tunneittain_kuvaajat.xlsx]MP1 kaavio vkl'!$B$14:$B$32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tunneittain_kuvaajat.xlsx]MP1 kaavio vkl'!$G$14:$G$32</c:f>
              <c:numCache>
                <c:formatCode>0</c:formatCode>
                <c:ptCount val="19"/>
                <c:pt idx="0">
                  <c:v>21.333333333333336</c:v>
                </c:pt>
                <c:pt idx="1">
                  <c:v>2.8333333333333357</c:v>
                </c:pt>
                <c:pt idx="2">
                  <c:v>-2.2692307692307665</c:v>
                </c:pt>
                <c:pt idx="3">
                  <c:v>0</c:v>
                </c:pt>
                <c:pt idx="4">
                  <c:v>-2.121621621621621</c:v>
                </c:pt>
                <c:pt idx="5">
                  <c:v>-3.1756756756756772</c:v>
                </c:pt>
                <c:pt idx="6">
                  <c:v>-5.5</c:v>
                </c:pt>
                <c:pt idx="7">
                  <c:v>-0.86666666666666714</c:v>
                </c:pt>
                <c:pt idx="8">
                  <c:v>-4.7307692307692335</c:v>
                </c:pt>
                <c:pt idx="9">
                  <c:v>-0.46511627906976827</c:v>
                </c:pt>
                <c:pt idx="10">
                  <c:v>-0.89024390243902474</c:v>
                </c:pt>
                <c:pt idx="11">
                  <c:v>0.61627906976744384</c:v>
                </c:pt>
                <c:pt idx="12">
                  <c:v>-1.3536585365853639</c:v>
                </c:pt>
                <c:pt idx="13">
                  <c:v>-0.22807017543859587</c:v>
                </c:pt>
                <c:pt idx="14">
                  <c:v>-1.4473684210526301</c:v>
                </c:pt>
                <c:pt idx="15">
                  <c:v>0.24000000000000199</c:v>
                </c:pt>
                <c:pt idx="16">
                  <c:v>-3.4655172413793096</c:v>
                </c:pt>
                <c:pt idx="17">
                  <c:v>-7.5555555555555571</c:v>
                </c:pt>
                <c:pt idx="18">
                  <c:v>-4.7272727272727266</c:v>
                </c:pt>
              </c:numCache>
            </c:numRef>
          </c:val>
          <c:smooth val="0"/>
          <c:extLst>
            <c:ext xmlns:c16="http://schemas.microsoft.com/office/drawing/2014/chart" uri="{C3380CC4-5D6E-409C-BE32-E72D297353CC}">
              <c16:uniqueId val="{0000000F-AB6B-4DA9-8681-0AA97C58584F}"/>
            </c:ext>
          </c:extLst>
        </c:ser>
        <c:dLbls>
          <c:showLegendKey val="0"/>
          <c:showVal val="0"/>
          <c:showCatName val="0"/>
          <c:showSerName val="0"/>
          <c:showPercent val="0"/>
          <c:showBubbleSize val="0"/>
        </c:dLbls>
        <c:marker val="1"/>
        <c:smooth val="0"/>
        <c:axId val="493465216"/>
        <c:axId val="493448816"/>
      </c:lineChart>
      <c:catAx>
        <c:axId val="49345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50128"/>
        <c:crosses val="autoZero"/>
        <c:auto val="1"/>
        <c:lblAlgn val="ctr"/>
        <c:lblOffset val="100"/>
        <c:noMultiLvlLbl val="0"/>
      </c:catAx>
      <c:valAx>
        <c:axId val="493450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57344"/>
        <c:crosses val="autoZero"/>
        <c:crossBetween val="between"/>
      </c:valAx>
      <c:valAx>
        <c:axId val="4934488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65216"/>
        <c:crosses val="max"/>
        <c:crossBetween val="between"/>
      </c:valAx>
      <c:catAx>
        <c:axId val="493465216"/>
        <c:scaling>
          <c:orientation val="minMax"/>
        </c:scaling>
        <c:delete val="1"/>
        <c:axPos val="b"/>
        <c:numFmt formatCode="General" sourceLinked="1"/>
        <c:majorTickMark val="out"/>
        <c:minorTickMark val="none"/>
        <c:tickLblPos val="nextTo"/>
        <c:crossAx val="4934488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MP2</a:t>
            </a:r>
            <a:endParaRPr lang="en-GB"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'[Keskinopeuden muutos tunneittain_kuvaajat.xlsx] MP2 kaavio vkl'!$C$38</c:f>
              <c:strCache>
                <c:ptCount val="1"/>
                <c:pt idx="0">
                  <c:v>Ennen</c:v>
                </c:pt>
              </c:strCache>
            </c:strRef>
          </c:tx>
          <c:spPr>
            <a:solidFill>
              <a:schemeClr val="accent1"/>
            </a:solidFill>
            <a:ln>
              <a:noFill/>
            </a:ln>
            <a:effectLst/>
          </c:spPr>
          <c:invertIfNegative val="0"/>
          <c:cat>
            <c:strRef>
              <c:f>'[Keskinopeuden muutos tunneittain_kuvaajat.xlsx] MP2 kaavio vkl'!$B$44:$B$62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 MP2 kaavio vkl'!$C$44:$C$62</c:f>
              <c:numCache>
                <c:formatCode>0</c:formatCode>
                <c:ptCount val="19"/>
                <c:pt idx="0">
                  <c:v>27.5</c:v>
                </c:pt>
                <c:pt idx="1">
                  <c:v>45</c:v>
                </c:pt>
                <c:pt idx="2">
                  <c:v>42.5</c:v>
                </c:pt>
                <c:pt idx="3">
                  <c:v>43.5</c:v>
                </c:pt>
                <c:pt idx="4">
                  <c:v>41</c:v>
                </c:pt>
                <c:pt idx="5">
                  <c:v>40.5</c:v>
                </c:pt>
                <c:pt idx="6">
                  <c:v>40.5</c:v>
                </c:pt>
                <c:pt idx="7">
                  <c:v>39</c:v>
                </c:pt>
                <c:pt idx="8">
                  <c:v>40.5</c:v>
                </c:pt>
                <c:pt idx="9">
                  <c:v>40</c:v>
                </c:pt>
                <c:pt idx="10">
                  <c:v>40.5</c:v>
                </c:pt>
                <c:pt idx="11">
                  <c:v>40.5</c:v>
                </c:pt>
                <c:pt idx="12">
                  <c:v>40.5</c:v>
                </c:pt>
                <c:pt idx="13">
                  <c:v>39</c:v>
                </c:pt>
                <c:pt idx="14">
                  <c:v>41</c:v>
                </c:pt>
                <c:pt idx="15">
                  <c:v>38</c:v>
                </c:pt>
                <c:pt idx="16">
                  <c:v>44</c:v>
                </c:pt>
                <c:pt idx="17">
                  <c:v>43.5</c:v>
                </c:pt>
                <c:pt idx="18">
                  <c:v>39</c:v>
                </c:pt>
              </c:numCache>
            </c:numRef>
          </c:val>
          <c:extLst>
            <c:ext xmlns:c16="http://schemas.microsoft.com/office/drawing/2014/chart" uri="{C3380CC4-5D6E-409C-BE32-E72D297353CC}">
              <c16:uniqueId val="{00000000-D510-47A3-8253-6FB1BA066721}"/>
            </c:ext>
          </c:extLst>
        </c:ser>
        <c:ser>
          <c:idx val="1"/>
          <c:order val="1"/>
          <c:tx>
            <c:strRef>
              <c:f>'[Keskinopeuden muutos tunneittain_kuvaajat.xlsx] MP2 kaavio vkl'!$D$38</c:f>
              <c:strCache>
                <c:ptCount val="1"/>
                <c:pt idx="0">
                  <c:v>Jälkeen 1</c:v>
                </c:pt>
              </c:strCache>
            </c:strRef>
          </c:tx>
          <c:spPr>
            <a:solidFill>
              <a:schemeClr val="accent2"/>
            </a:solidFill>
            <a:ln>
              <a:noFill/>
            </a:ln>
            <a:effectLst/>
          </c:spPr>
          <c:invertIfNegative val="0"/>
          <c:cat>
            <c:strRef>
              <c:f>'[Keskinopeuden muutos tunneittain_kuvaajat.xlsx] MP2 kaavio vkl'!$B$44:$B$62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 MP2 kaavio vkl'!$D$44:$D$62</c:f>
              <c:numCache>
                <c:formatCode>0</c:formatCode>
                <c:ptCount val="19"/>
                <c:pt idx="0">
                  <c:v>62.5</c:v>
                </c:pt>
                <c:pt idx="1">
                  <c:v>41</c:v>
                </c:pt>
                <c:pt idx="2">
                  <c:v>44</c:v>
                </c:pt>
                <c:pt idx="3">
                  <c:v>42</c:v>
                </c:pt>
                <c:pt idx="4">
                  <c:v>40.5</c:v>
                </c:pt>
                <c:pt idx="5">
                  <c:v>39.5</c:v>
                </c:pt>
                <c:pt idx="6">
                  <c:v>40.5</c:v>
                </c:pt>
                <c:pt idx="7">
                  <c:v>39.5</c:v>
                </c:pt>
                <c:pt idx="8">
                  <c:v>42</c:v>
                </c:pt>
                <c:pt idx="9">
                  <c:v>41</c:v>
                </c:pt>
                <c:pt idx="10">
                  <c:v>42</c:v>
                </c:pt>
                <c:pt idx="11">
                  <c:v>39.5</c:v>
                </c:pt>
                <c:pt idx="12">
                  <c:v>40.5</c:v>
                </c:pt>
                <c:pt idx="13">
                  <c:v>39</c:v>
                </c:pt>
                <c:pt idx="14">
                  <c:v>37</c:v>
                </c:pt>
                <c:pt idx="15">
                  <c:v>40.5</c:v>
                </c:pt>
                <c:pt idx="16">
                  <c:v>41.5</c:v>
                </c:pt>
                <c:pt idx="17">
                  <c:v>40.5</c:v>
                </c:pt>
                <c:pt idx="18">
                  <c:v>45</c:v>
                </c:pt>
              </c:numCache>
            </c:numRef>
          </c:val>
          <c:extLst>
            <c:ext xmlns:c16="http://schemas.microsoft.com/office/drawing/2014/chart" uri="{C3380CC4-5D6E-409C-BE32-E72D297353CC}">
              <c16:uniqueId val="{00000001-D510-47A3-8253-6FB1BA066721}"/>
            </c:ext>
          </c:extLst>
        </c:ser>
        <c:ser>
          <c:idx val="3"/>
          <c:order val="3"/>
          <c:tx>
            <c:strRef>
              <c:f>'[Keskinopeuden muutos tunneittain_kuvaajat.xlsx] MP2 kaavio vkl'!$E$38</c:f>
              <c:strCache>
                <c:ptCount val="1"/>
                <c:pt idx="0">
                  <c:v>Jälkeen 2</c:v>
                </c:pt>
              </c:strCache>
            </c:strRef>
          </c:tx>
          <c:spPr>
            <a:solidFill>
              <a:schemeClr val="accent4"/>
            </a:solidFill>
            <a:ln>
              <a:noFill/>
            </a:ln>
            <a:effectLst/>
          </c:spPr>
          <c:invertIfNegative val="0"/>
          <c:cat>
            <c:strRef>
              <c:f>'[Keskinopeuden muutos tunneittain_kuvaajat.xlsx] MP2 kaavio vkl'!$B$44:$B$62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 MP2 kaavio vkl'!$E$44:$E$62</c:f>
              <c:numCache>
                <c:formatCode>0</c:formatCode>
                <c:ptCount val="19"/>
                <c:pt idx="0">
                  <c:v>40.5</c:v>
                </c:pt>
                <c:pt idx="1">
                  <c:v>45.4</c:v>
                </c:pt>
                <c:pt idx="2">
                  <c:v>43.785714285714285</c:v>
                </c:pt>
                <c:pt idx="3">
                  <c:v>40.473684210526315</c:v>
                </c:pt>
                <c:pt idx="4">
                  <c:v>37.142857142857146</c:v>
                </c:pt>
                <c:pt idx="5">
                  <c:v>42.615384615384613</c:v>
                </c:pt>
                <c:pt idx="6">
                  <c:v>39.6</c:v>
                </c:pt>
                <c:pt idx="7">
                  <c:v>40.4</c:v>
                </c:pt>
                <c:pt idx="8">
                  <c:v>34.4375</c:v>
                </c:pt>
                <c:pt idx="9">
                  <c:v>41.5</c:v>
                </c:pt>
                <c:pt idx="10">
                  <c:v>43.93333333333333</c:v>
                </c:pt>
                <c:pt idx="11">
                  <c:v>40.529411764705884</c:v>
                </c:pt>
                <c:pt idx="12">
                  <c:v>40.344827586206897</c:v>
                </c:pt>
                <c:pt idx="13">
                  <c:v>38.270833333333336</c:v>
                </c:pt>
                <c:pt idx="14">
                  <c:v>41.088235294117645</c:v>
                </c:pt>
                <c:pt idx="15">
                  <c:v>39.974358974358971</c:v>
                </c:pt>
                <c:pt idx="16">
                  <c:v>38.942857142857143</c:v>
                </c:pt>
                <c:pt idx="17">
                  <c:v>41.4</c:v>
                </c:pt>
                <c:pt idx="18">
                  <c:v>41.5</c:v>
                </c:pt>
              </c:numCache>
            </c:numRef>
          </c:val>
          <c:extLst>
            <c:ext xmlns:c16="http://schemas.microsoft.com/office/drawing/2014/chart" uri="{C3380CC4-5D6E-409C-BE32-E72D297353CC}">
              <c16:uniqueId val="{00000002-D510-47A3-8253-6FB1BA066721}"/>
            </c:ext>
          </c:extLst>
        </c:ser>
        <c:dLbls>
          <c:showLegendKey val="0"/>
          <c:showVal val="0"/>
          <c:showCatName val="0"/>
          <c:showSerName val="0"/>
          <c:showPercent val="0"/>
          <c:showBubbleSize val="0"/>
        </c:dLbls>
        <c:gapWidth val="150"/>
        <c:axId val="477064512"/>
        <c:axId val="477064840"/>
      </c:barChart>
      <c:lineChart>
        <c:grouping val="standard"/>
        <c:varyColors val="0"/>
        <c:ser>
          <c:idx val="2"/>
          <c:order val="2"/>
          <c:tx>
            <c:strRef>
              <c:f>'[Keskinopeuden muutos tunneittain_kuvaajat.xlsx] MP2 kaavio vkl'!$F$38</c:f>
              <c:strCache>
                <c:ptCount val="1"/>
                <c:pt idx="0">
                  <c:v>Muutos 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tunneittain_kuvaajat.xlsx] MP2 kaavio vkl'!$B$44:$B$62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 MP2 kaavio vkl'!$F$44:$F$62</c:f>
              <c:numCache>
                <c:formatCode>0</c:formatCode>
                <c:ptCount val="19"/>
                <c:pt idx="0">
                  <c:v>35</c:v>
                </c:pt>
                <c:pt idx="1">
                  <c:v>-4</c:v>
                </c:pt>
                <c:pt idx="2">
                  <c:v>1.5</c:v>
                </c:pt>
                <c:pt idx="3">
                  <c:v>-1.5</c:v>
                </c:pt>
                <c:pt idx="4">
                  <c:v>-0.5</c:v>
                </c:pt>
                <c:pt idx="5">
                  <c:v>-1</c:v>
                </c:pt>
                <c:pt idx="6">
                  <c:v>0</c:v>
                </c:pt>
                <c:pt idx="7">
                  <c:v>0.5</c:v>
                </c:pt>
                <c:pt idx="8">
                  <c:v>1.5</c:v>
                </c:pt>
                <c:pt idx="9">
                  <c:v>1</c:v>
                </c:pt>
                <c:pt idx="10">
                  <c:v>1.5</c:v>
                </c:pt>
                <c:pt idx="11">
                  <c:v>-1</c:v>
                </c:pt>
                <c:pt idx="12">
                  <c:v>0</c:v>
                </c:pt>
                <c:pt idx="13">
                  <c:v>0</c:v>
                </c:pt>
                <c:pt idx="14">
                  <c:v>-4</c:v>
                </c:pt>
                <c:pt idx="15">
                  <c:v>2.5</c:v>
                </c:pt>
                <c:pt idx="16">
                  <c:v>-2.5</c:v>
                </c:pt>
                <c:pt idx="17">
                  <c:v>-3</c:v>
                </c:pt>
                <c:pt idx="18">
                  <c:v>6</c:v>
                </c:pt>
              </c:numCache>
            </c:numRef>
          </c:val>
          <c:smooth val="0"/>
          <c:extLst>
            <c:ext xmlns:c16="http://schemas.microsoft.com/office/drawing/2014/chart" uri="{C3380CC4-5D6E-409C-BE32-E72D297353CC}">
              <c16:uniqueId val="{00000003-D510-47A3-8253-6FB1BA066721}"/>
            </c:ext>
          </c:extLst>
        </c:ser>
        <c:ser>
          <c:idx val="4"/>
          <c:order val="4"/>
          <c:tx>
            <c:strRef>
              <c:f>'[Keskinopeuden muutos tunneittain_kuvaajat.xlsx] MP2 kaavio vkl'!$G$38</c:f>
              <c:strCache>
                <c:ptCount val="1"/>
                <c:pt idx="0">
                  <c:v>Muutos 2</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tunneittain_kuvaajat.xlsx] MP2 kaavio vkl'!$B$44:$B$62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 MP2 kaavio vkl'!$G$44:$G$62</c:f>
              <c:numCache>
                <c:formatCode>0</c:formatCode>
                <c:ptCount val="19"/>
                <c:pt idx="0">
                  <c:v>13</c:v>
                </c:pt>
                <c:pt idx="1">
                  <c:v>0.39999999999999858</c:v>
                </c:pt>
                <c:pt idx="2">
                  <c:v>1.2857142857142847</c:v>
                </c:pt>
                <c:pt idx="3">
                  <c:v>-3.026315789473685</c:v>
                </c:pt>
                <c:pt idx="4">
                  <c:v>-3.8571428571428541</c:v>
                </c:pt>
                <c:pt idx="5">
                  <c:v>2.1153846153846132</c:v>
                </c:pt>
                <c:pt idx="6">
                  <c:v>-0.89999999999999858</c:v>
                </c:pt>
                <c:pt idx="7">
                  <c:v>1.3999999999999986</c:v>
                </c:pt>
                <c:pt idx="8">
                  <c:v>-6.0625</c:v>
                </c:pt>
                <c:pt idx="9">
                  <c:v>1.5</c:v>
                </c:pt>
                <c:pt idx="10">
                  <c:v>3.43333333333333</c:v>
                </c:pt>
                <c:pt idx="11">
                  <c:v>2.9411764705884025E-2</c:v>
                </c:pt>
                <c:pt idx="12">
                  <c:v>-0.1551724137931032</c:v>
                </c:pt>
                <c:pt idx="13">
                  <c:v>-0.7291666666666643</c:v>
                </c:pt>
                <c:pt idx="14">
                  <c:v>8.8235294117644969E-2</c:v>
                </c:pt>
                <c:pt idx="15">
                  <c:v>1.9743589743589709</c:v>
                </c:pt>
                <c:pt idx="16">
                  <c:v>-5.0571428571428569</c:v>
                </c:pt>
                <c:pt idx="17">
                  <c:v>-2.1000000000000014</c:v>
                </c:pt>
                <c:pt idx="18">
                  <c:v>2.5</c:v>
                </c:pt>
              </c:numCache>
            </c:numRef>
          </c:val>
          <c:smooth val="0"/>
          <c:extLst>
            <c:ext xmlns:c16="http://schemas.microsoft.com/office/drawing/2014/chart" uri="{C3380CC4-5D6E-409C-BE32-E72D297353CC}">
              <c16:uniqueId val="{00000004-D510-47A3-8253-6FB1BA066721}"/>
            </c:ext>
          </c:extLst>
        </c:ser>
        <c:dLbls>
          <c:showLegendKey val="0"/>
          <c:showVal val="0"/>
          <c:showCatName val="0"/>
          <c:showSerName val="0"/>
          <c:showPercent val="0"/>
          <c:showBubbleSize val="0"/>
        </c:dLbls>
        <c:marker val="1"/>
        <c:smooth val="0"/>
        <c:axId val="475020424"/>
        <c:axId val="475016160"/>
      </c:lineChart>
      <c:catAx>
        <c:axId val="47706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7064840"/>
        <c:crosses val="autoZero"/>
        <c:auto val="1"/>
        <c:lblAlgn val="ctr"/>
        <c:lblOffset val="100"/>
        <c:noMultiLvlLbl val="0"/>
      </c:catAx>
      <c:valAx>
        <c:axId val="477064840"/>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7064512"/>
        <c:crosses val="autoZero"/>
        <c:crossBetween val="between"/>
      </c:valAx>
      <c:valAx>
        <c:axId val="47501616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5020424"/>
        <c:crosses val="max"/>
        <c:crossBetween val="between"/>
      </c:valAx>
      <c:catAx>
        <c:axId val="475020424"/>
        <c:scaling>
          <c:orientation val="minMax"/>
        </c:scaling>
        <c:delete val="1"/>
        <c:axPos val="b"/>
        <c:numFmt formatCode="General" sourceLinked="1"/>
        <c:majorTickMark val="out"/>
        <c:minorTickMark val="none"/>
        <c:tickLblPos val="nextTo"/>
        <c:crossAx val="475016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MP1</a:t>
            </a:r>
            <a:endParaRPr lang="en-GB"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'[Keskinopeuden muutos tunneittain_kuvaajat.xlsx]MP1 kaavio vkl'!$C$38</c:f>
              <c:strCache>
                <c:ptCount val="1"/>
                <c:pt idx="0">
                  <c:v>Ennen</c:v>
                </c:pt>
              </c:strCache>
            </c:strRef>
          </c:tx>
          <c:spPr>
            <a:solidFill>
              <a:schemeClr val="accent1"/>
            </a:solidFill>
            <a:ln>
              <a:noFill/>
            </a:ln>
            <a:effectLst/>
          </c:spPr>
          <c:invertIfNegative val="0"/>
          <c:cat>
            <c:strRef>
              <c:f>'[Keskinopeuden muutos tunneittain_kuvaajat.xlsx]MP1 kaavio vkl'!$B$44:$B$62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tunneittain_kuvaajat.xlsx]MP1 kaavio vkl'!$C$44:$C$62</c:f>
              <c:numCache>
                <c:formatCode>0</c:formatCode>
                <c:ptCount val="19"/>
                <c:pt idx="0">
                  <c:v>32.5</c:v>
                </c:pt>
                <c:pt idx="1">
                  <c:v>49.5</c:v>
                </c:pt>
                <c:pt idx="2">
                  <c:v>46.5</c:v>
                </c:pt>
                <c:pt idx="3">
                  <c:v>44</c:v>
                </c:pt>
                <c:pt idx="4">
                  <c:v>41</c:v>
                </c:pt>
                <c:pt idx="5">
                  <c:v>43.5</c:v>
                </c:pt>
                <c:pt idx="6">
                  <c:v>41.5</c:v>
                </c:pt>
                <c:pt idx="7">
                  <c:v>43</c:v>
                </c:pt>
                <c:pt idx="8">
                  <c:v>43</c:v>
                </c:pt>
                <c:pt idx="9">
                  <c:v>42.5</c:v>
                </c:pt>
                <c:pt idx="10">
                  <c:v>42.5</c:v>
                </c:pt>
                <c:pt idx="11">
                  <c:v>41</c:v>
                </c:pt>
                <c:pt idx="12">
                  <c:v>43.5</c:v>
                </c:pt>
                <c:pt idx="13">
                  <c:v>42.5</c:v>
                </c:pt>
                <c:pt idx="14">
                  <c:v>45.5</c:v>
                </c:pt>
                <c:pt idx="15">
                  <c:v>43</c:v>
                </c:pt>
                <c:pt idx="16">
                  <c:v>47.5</c:v>
                </c:pt>
                <c:pt idx="17">
                  <c:v>45</c:v>
                </c:pt>
                <c:pt idx="18">
                  <c:v>46.5</c:v>
                </c:pt>
              </c:numCache>
            </c:numRef>
          </c:val>
          <c:extLst>
            <c:ext xmlns:c16="http://schemas.microsoft.com/office/drawing/2014/chart" uri="{C3380CC4-5D6E-409C-BE32-E72D297353CC}">
              <c16:uniqueId val="{00000000-28F1-4444-AD1F-7C987D57CCCF}"/>
            </c:ext>
          </c:extLst>
        </c:ser>
        <c:ser>
          <c:idx val="1"/>
          <c:order val="1"/>
          <c:tx>
            <c:strRef>
              <c:f>'[Keskinopeuden muutos tunneittain_kuvaajat.xlsx]MP1 kaavio vkl'!$D$38</c:f>
              <c:strCache>
                <c:ptCount val="1"/>
                <c:pt idx="0">
                  <c:v>Jälkeen 1</c:v>
                </c:pt>
              </c:strCache>
            </c:strRef>
          </c:tx>
          <c:spPr>
            <a:solidFill>
              <a:schemeClr val="accent2"/>
            </a:solidFill>
            <a:ln>
              <a:noFill/>
            </a:ln>
            <a:effectLst/>
          </c:spPr>
          <c:invertIfNegative val="0"/>
          <c:cat>
            <c:strRef>
              <c:f>'[Keskinopeuden muutos tunneittain_kuvaajat.xlsx]MP1 kaavio vkl'!$B$44:$B$62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tunneittain_kuvaajat.xlsx]MP1 kaavio vkl'!$D$44:$D$62</c:f>
              <c:numCache>
                <c:formatCode>0</c:formatCode>
                <c:ptCount val="19"/>
                <c:pt idx="0">
                  <c:v>59</c:v>
                </c:pt>
                <c:pt idx="1">
                  <c:v>41</c:v>
                </c:pt>
                <c:pt idx="2">
                  <c:v>45</c:v>
                </c:pt>
                <c:pt idx="3">
                  <c:v>44</c:v>
                </c:pt>
                <c:pt idx="4">
                  <c:v>42.5</c:v>
                </c:pt>
                <c:pt idx="5">
                  <c:v>40</c:v>
                </c:pt>
                <c:pt idx="6">
                  <c:v>41</c:v>
                </c:pt>
                <c:pt idx="7">
                  <c:v>40.5</c:v>
                </c:pt>
                <c:pt idx="8">
                  <c:v>42.5</c:v>
                </c:pt>
                <c:pt idx="9">
                  <c:v>41.5</c:v>
                </c:pt>
                <c:pt idx="10">
                  <c:v>42</c:v>
                </c:pt>
                <c:pt idx="11">
                  <c:v>43</c:v>
                </c:pt>
                <c:pt idx="12">
                  <c:v>43</c:v>
                </c:pt>
                <c:pt idx="13">
                  <c:v>42</c:v>
                </c:pt>
                <c:pt idx="14">
                  <c:v>40</c:v>
                </c:pt>
                <c:pt idx="15">
                  <c:v>42</c:v>
                </c:pt>
                <c:pt idx="16">
                  <c:v>42.5</c:v>
                </c:pt>
                <c:pt idx="17">
                  <c:v>42</c:v>
                </c:pt>
                <c:pt idx="18">
                  <c:v>43</c:v>
                </c:pt>
              </c:numCache>
            </c:numRef>
          </c:val>
          <c:extLst>
            <c:ext xmlns:c16="http://schemas.microsoft.com/office/drawing/2014/chart" uri="{C3380CC4-5D6E-409C-BE32-E72D297353CC}">
              <c16:uniqueId val="{00000001-28F1-4444-AD1F-7C987D57CCCF}"/>
            </c:ext>
          </c:extLst>
        </c:ser>
        <c:ser>
          <c:idx val="3"/>
          <c:order val="3"/>
          <c:tx>
            <c:strRef>
              <c:f>'[Keskinopeuden muutos tunneittain_kuvaajat.xlsx]MP1 kaavio vkl'!$E$38</c:f>
              <c:strCache>
                <c:ptCount val="1"/>
                <c:pt idx="0">
                  <c:v>Jälkeen 2</c:v>
                </c:pt>
              </c:strCache>
            </c:strRef>
          </c:tx>
          <c:spPr>
            <a:solidFill>
              <a:schemeClr val="accent4"/>
            </a:solidFill>
            <a:ln>
              <a:noFill/>
            </a:ln>
            <a:effectLst/>
          </c:spPr>
          <c:invertIfNegative val="0"/>
          <c:cat>
            <c:strRef>
              <c:f>'[Keskinopeuden muutos tunneittain_kuvaajat.xlsx]MP1 kaavio vkl'!$B$44:$B$62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tunneittain_kuvaajat.xlsx]MP1 kaavio vkl'!$E$44:$E$62</c:f>
              <c:numCache>
                <c:formatCode>0</c:formatCode>
                <c:ptCount val="19"/>
                <c:pt idx="0">
                  <c:v>45</c:v>
                </c:pt>
                <c:pt idx="1">
                  <c:v>47</c:v>
                </c:pt>
                <c:pt idx="2">
                  <c:v>41.230769230769234</c:v>
                </c:pt>
                <c:pt idx="3">
                  <c:v>41.444444444444443</c:v>
                </c:pt>
                <c:pt idx="4">
                  <c:v>39.357142857142854</c:v>
                </c:pt>
                <c:pt idx="5">
                  <c:v>38.720930232558139</c:v>
                </c:pt>
                <c:pt idx="6">
                  <c:v>40.087719298245617</c:v>
                </c:pt>
                <c:pt idx="7">
                  <c:v>40.811320754716981</c:v>
                </c:pt>
                <c:pt idx="8">
                  <c:v>38.528301886792455</c:v>
                </c:pt>
                <c:pt idx="9">
                  <c:v>41.68181818181818</c:v>
                </c:pt>
                <c:pt idx="10">
                  <c:v>41.83050847457627</c:v>
                </c:pt>
                <c:pt idx="11">
                  <c:v>37.846153846153847</c:v>
                </c:pt>
                <c:pt idx="12">
                  <c:v>41.24</c:v>
                </c:pt>
                <c:pt idx="13">
                  <c:v>39.365079365079367</c:v>
                </c:pt>
                <c:pt idx="14">
                  <c:v>41.388888888888886</c:v>
                </c:pt>
                <c:pt idx="15">
                  <c:v>40.472222222222221</c:v>
                </c:pt>
                <c:pt idx="16">
                  <c:v>41.361111111111114</c:v>
                </c:pt>
                <c:pt idx="17">
                  <c:v>39.411764705882355</c:v>
                </c:pt>
                <c:pt idx="18">
                  <c:v>39.307692307692307</c:v>
                </c:pt>
              </c:numCache>
            </c:numRef>
          </c:val>
          <c:extLst>
            <c:ext xmlns:c16="http://schemas.microsoft.com/office/drawing/2014/chart" uri="{C3380CC4-5D6E-409C-BE32-E72D297353CC}">
              <c16:uniqueId val="{00000002-28F1-4444-AD1F-7C987D57CCCF}"/>
            </c:ext>
          </c:extLst>
        </c:ser>
        <c:dLbls>
          <c:showLegendKey val="0"/>
          <c:showVal val="0"/>
          <c:showCatName val="0"/>
          <c:showSerName val="0"/>
          <c:showPercent val="0"/>
          <c:showBubbleSize val="0"/>
        </c:dLbls>
        <c:gapWidth val="150"/>
        <c:axId val="477064512"/>
        <c:axId val="477064840"/>
      </c:barChart>
      <c:lineChart>
        <c:grouping val="standard"/>
        <c:varyColors val="0"/>
        <c:ser>
          <c:idx val="2"/>
          <c:order val="2"/>
          <c:tx>
            <c:strRef>
              <c:f>'[Keskinopeuden muutos tunneittain_kuvaajat.xlsx]MP1 kaavio vkl'!$F$38</c:f>
              <c:strCache>
                <c:ptCount val="1"/>
                <c:pt idx="0">
                  <c:v>Muutos 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tunneittain_kuvaajat.xlsx]MP1 kaavio vkl'!$B$44:$B$62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tunneittain_kuvaajat.xlsx]MP1 kaavio vkl'!$F$44:$F$62</c:f>
              <c:numCache>
                <c:formatCode>0</c:formatCode>
                <c:ptCount val="19"/>
                <c:pt idx="0">
                  <c:v>26.5</c:v>
                </c:pt>
                <c:pt idx="1">
                  <c:v>-8.5</c:v>
                </c:pt>
                <c:pt idx="2">
                  <c:v>-1.5</c:v>
                </c:pt>
                <c:pt idx="3">
                  <c:v>0</c:v>
                </c:pt>
                <c:pt idx="4">
                  <c:v>1.5</c:v>
                </c:pt>
                <c:pt idx="5">
                  <c:v>-3.5</c:v>
                </c:pt>
                <c:pt idx="6">
                  <c:v>-0.5</c:v>
                </c:pt>
                <c:pt idx="7">
                  <c:v>-2.5</c:v>
                </c:pt>
                <c:pt idx="8">
                  <c:v>-0.5</c:v>
                </c:pt>
                <c:pt idx="9">
                  <c:v>-1</c:v>
                </c:pt>
                <c:pt idx="10">
                  <c:v>-0.5</c:v>
                </c:pt>
                <c:pt idx="11">
                  <c:v>2</c:v>
                </c:pt>
                <c:pt idx="12">
                  <c:v>-0.5</c:v>
                </c:pt>
                <c:pt idx="13">
                  <c:v>-0.5</c:v>
                </c:pt>
                <c:pt idx="14">
                  <c:v>-5.5</c:v>
                </c:pt>
                <c:pt idx="15">
                  <c:v>-1</c:v>
                </c:pt>
                <c:pt idx="16">
                  <c:v>-5</c:v>
                </c:pt>
                <c:pt idx="17">
                  <c:v>-3</c:v>
                </c:pt>
                <c:pt idx="18">
                  <c:v>-3.5</c:v>
                </c:pt>
              </c:numCache>
            </c:numRef>
          </c:val>
          <c:smooth val="0"/>
          <c:extLst>
            <c:ext xmlns:c16="http://schemas.microsoft.com/office/drawing/2014/chart" uri="{C3380CC4-5D6E-409C-BE32-E72D297353CC}">
              <c16:uniqueId val="{00000003-28F1-4444-AD1F-7C987D57CCCF}"/>
            </c:ext>
          </c:extLst>
        </c:ser>
        <c:ser>
          <c:idx val="4"/>
          <c:order val="4"/>
          <c:tx>
            <c:strRef>
              <c:f>'[Keskinopeuden muutos tunneittain_kuvaajat.xlsx]MP1 kaavio vkl'!$G$38</c:f>
              <c:strCache>
                <c:ptCount val="1"/>
                <c:pt idx="0">
                  <c:v>Muutos 2</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tunneittain_kuvaajat.xlsx]MP1 kaavio vkl'!$B$44:$B$62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tunneittain_kuvaajat.xlsx]MP1 kaavio vkl'!$G$44:$G$62</c:f>
              <c:numCache>
                <c:formatCode>0</c:formatCode>
                <c:ptCount val="19"/>
                <c:pt idx="0">
                  <c:v>12.5</c:v>
                </c:pt>
                <c:pt idx="1">
                  <c:v>-2.5</c:v>
                </c:pt>
                <c:pt idx="2">
                  <c:v>-5.2692307692307665</c:v>
                </c:pt>
                <c:pt idx="3">
                  <c:v>-2.5555555555555571</c:v>
                </c:pt>
                <c:pt idx="4">
                  <c:v>-1.6428571428571459</c:v>
                </c:pt>
                <c:pt idx="5">
                  <c:v>-4.779069767441861</c:v>
                </c:pt>
                <c:pt idx="6">
                  <c:v>-1.4122807017543835</c:v>
                </c:pt>
                <c:pt idx="7">
                  <c:v>-2.1886792452830193</c:v>
                </c:pt>
                <c:pt idx="8">
                  <c:v>-4.4716981132075446</c:v>
                </c:pt>
                <c:pt idx="9">
                  <c:v>-0.81818181818182012</c:v>
                </c:pt>
                <c:pt idx="10">
                  <c:v>-0.66949152542373014</c:v>
                </c:pt>
                <c:pt idx="11">
                  <c:v>-3.1538461538461533</c:v>
                </c:pt>
                <c:pt idx="12">
                  <c:v>-2.259999999999998</c:v>
                </c:pt>
                <c:pt idx="13">
                  <c:v>-3.1349206349206327</c:v>
                </c:pt>
                <c:pt idx="14">
                  <c:v>-4.1111111111111143</c:v>
                </c:pt>
                <c:pt idx="15">
                  <c:v>-2.5277777777777786</c:v>
                </c:pt>
                <c:pt idx="16">
                  <c:v>-6.1388888888888857</c:v>
                </c:pt>
                <c:pt idx="17">
                  <c:v>-5.588235294117645</c:v>
                </c:pt>
                <c:pt idx="18">
                  <c:v>-7.1923076923076934</c:v>
                </c:pt>
              </c:numCache>
            </c:numRef>
          </c:val>
          <c:smooth val="0"/>
          <c:extLst>
            <c:ext xmlns:c16="http://schemas.microsoft.com/office/drawing/2014/chart" uri="{C3380CC4-5D6E-409C-BE32-E72D297353CC}">
              <c16:uniqueId val="{00000004-28F1-4444-AD1F-7C987D57CCCF}"/>
            </c:ext>
          </c:extLst>
        </c:ser>
        <c:dLbls>
          <c:showLegendKey val="0"/>
          <c:showVal val="0"/>
          <c:showCatName val="0"/>
          <c:showSerName val="0"/>
          <c:showPercent val="0"/>
          <c:showBubbleSize val="0"/>
        </c:dLbls>
        <c:marker val="1"/>
        <c:smooth val="0"/>
        <c:axId val="475020424"/>
        <c:axId val="475016160"/>
      </c:lineChart>
      <c:catAx>
        <c:axId val="47706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7064840"/>
        <c:crosses val="autoZero"/>
        <c:auto val="1"/>
        <c:lblAlgn val="ctr"/>
        <c:lblOffset val="100"/>
        <c:noMultiLvlLbl val="0"/>
      </c:catAx>
      <c:valAx>
        <c:axId val="477064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7064512"/>
        <c:crosses val="autoZero"/>
        <c:crossBetween val="between"/>
      </c:valAx>
      <c:valAx>
        <c:axId val="47501616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5020424"/>
        <c:crosses val="max"/>
        <c:crossBetween val="between"/>
      </c:valAx>
      <c:catAx>
        <c:axId val="475020424"/>
        <c:scaling>
          <c:orientation val="minMax"/>
        </c:scaling>
        <c:delete val="1"/>
        <c:axPos val="b"/>
        <c:numFmt formatCode="General" sourceLinked="1"/>
        <c:majorTickMark val="out"/>
        <c:minorTickMark val="none"/>
        <c:tickLblPos val="nextTo"/>
        <c:crossAx val="475016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MP1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7"/>
          <c:order val="7"/>
          <c:tx>
            <c:strRef>
              <c:f>Keskinopeudet!$C$30</c:f>
              <c:strCache>
                <c:ptCount val="1"/>
                <c:pt idx="0">
                  <c:v>V85 ennen</c:v>
                </c:pt>
              </c:strCache>
              <c:extLst xmlns:c15="http://schemas.microsoft.com/office/drawing/2012/chart"/>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Keskinopeudet!$D$32:$D$38</c:f>
              <c:numCache>
                <c:formatCode>0</c:formatCode>
                <c:ptCount val="7"/>
                <c:pt idx="0">
                  <c:v>47</c:v>
                </c:pt>
                <c:pt idx="1">
                  <c:v>48</c:v>
                </c:pt>
                <c:pt idx="2">
                  <c:v>48</c:v>
                </c:pt>
                <c:pt idx="3">
                  <c:v>46</c:v>
                </c:pt>
                <c:pt idx="4">
                  <c:v>47</c:v>
                </c:pt>
                <c:pt idx="5" formatCode="General">
                  <c:v>53</c:v>
                </c:pt>
                <c:pt idx="6" formatCode="General">
                  <c:v>51</c:v>
                </c:pt>
              </c:numCache>
              <c:extLst xmlns:c15="http://schemas.microsoft.com/office/drawing/2012/chart"/>
            </c:numRef>
          </c:val>
          <c:extLst xmlns:c15="http://schemas.microsoft.com/office/drawing/2012/chart">
            <c:ext xmlns:c16="http://schemas.microsoft.com/office/drawing/2014/chart" uri="{C3380CC4-5D6E-409C-BE32-E72D297353CC}">
              <c16:uniqueId val="{00000003-E026-4DF4-A730-02FDFA6A9C38}"/>
            </c:ext>
          </c:extLst>
        </c:ser>
        <c:ser>
          <c:idx val="9"/>
          <c:order val="9"/>
          <c:tx>
            <c:strRef>
              <c:f>Keskinopeudet!$E$30</c:f>
              <c:strCache>
                <c:ptCount val="1"/>
                <c:pt idx="0">
                  <c:v>V85 jälkeen 1</c:v>
                </c:pt>
              </c:strCache>
              <c:extLst xmlns:c15="http://schemas.microsoft.com/office/drawing/2012/chart"/>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Keskinopeudet!$F$32:$F$38</c:f>
              <c:numCache>
                <c:formatCode>General</c:formatCode>
                <c:ptCount val="7"/>
                <c:pt idx="0">
                  <c:v>48</c:v>
                </c:pt>
                <c:pt idx="1">
                  <c:v>47</c:v>
                </c:pt>
                <c:pt idx="2">
                  <c:v>48</c:v>
                </c:pt>
                <c:pt idx="3">
                  <c:v>47</c:v>
                </c:pt>
                <c:pt idx="4">
                  <c:v>47</c:v>
                </c:pt>
                <c:pt idx="5">
                  <c:v>51</c:v>
                </c:pt>
                <c:pt idx="6">
                  <c:v>49</c:v>
                </c:pt>
              </c:numCache>
              <c:extLst xmlns:c15="http://schemas.microsoft.com/office/drawing/2012/chart"/>
            </c:numRef>
          </c:val>
          <c:extLst xmlns:c15="http://schemas.microsoft.com/office/drawing/2012/chart">
            <c:ext xmlns:c16="http://schemas.microsoft.com/office/drawing/2014/chart" uri="{C3380CC4-5D6E-409C-BE32-E72D297353CC}">
              <c16:uniqueId val="{00000004-E026-4DF4-A730-02FDFA6A9C38}"/>
            </c:ext>
          </c:extLst>
        </c:ser>
        <c:ser>
          <c:idx val="11"/>
          <c:order val="11"/>
          <c:tx>
            <c:strRef>
              <c:f>Keskinopeudet!$G$30</c:f>
              <c:strCache>
                <c:ptCount val="1"/>
                <c:pt idx="0">
                  <c:v>V85 jälkeen 2</c:v>
                </c:pt>
              </c:strCache>
              <c:extLst xmlns:c15="http://schemas.microsoft.com/office/drawing/2012/chart"/>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Keskinopeudet!$H$32:$H$38</c:f>
              <c:numCache>
                <c:formatCode>General</c:formatCode>
                <c:ptCount val="7"/>
                <c:pt idx="0">
                  <c:v>46</c:v>
                </c:pt>
                <c:pt idx="1">
                  <c:v>46</c:v>
                </c:pt>
                <c:pt idx="2">
                  <c:v>46</c:v>
                </c:pt>
                <c:pt idx="3">
                  <c:v>46</c:v>
                </c:pt>
                <c:pt idx="4">
                  <c:v>45</c:v>
                </c:pt>
                <c:pt idx="5">
                  <c:v>48</c:v>
                </c:pt>
                <c:pt idx="6">
                  <c:v>50</c:v>
                </c:pt>
              </c:numCache>
              <c:extLst xmlns:c15="http://schemas.microsoft.com/office/drawing/2012/chart"/>
            </c:numRef>
          </c:val>
          <c:extLst xmlns:c15="http://schemas.microsoft.com/office/drawing/2012/chart">
            <c:ext xmlns:c16="http://schemas.microsoft.com/office/drawing/2014/chart" uri="{C3380CC4-5D6E-409C-BE32-E72D297353CC}">
              <c16:uniqueId val="{00000005-E026-4DF4-A730-02FDFA6A9C38}"/>
            </c:ext>
          </c:extLst>
        </c:ser>
        <c:dLbls>
          <c:dLblPos val="outEnd"/>
          <c:showLegendKey val="0"/>
          <c:showVal val="1"/>
          <c:showCatName val="0"/>
          <c:showSerName val="0"/>
          <c:showPercent val="0"/>
          <c:showBubbleSize val="0"/>
        </c:dLbls>
        <c:gapWidth val="219"/>
        <c:overlap val="-27"/>
        <c:axId val="514762968"/>
        <c:axId val="514760016"/>
        <c:extLst>
          <c:ext xmlns:c15="http://schemas.microsoft.com/office/drawing/2012/chart" uri="{02D57815-91ED-43cb-92C2-25804820EDAC}">
            <c15:filteredBarSeries>
              <c15:ser>
                <c:idx val="0"/>
                <c:order val="0"/>
                <c:tx>
                  <c:strRef>
                    <c:extLst>
                      <c:ext uri="{02D57815-91ED-43cb-92C2-25804820EDAC}">
                        <c15:formulaRef>
                          <c15:sqref>Keskinopeudet!$C$6</c15:sqref>
                        </c15:formulaRef>
                      </c:ext>
                    </c:extLst>
                    <c:strCache>
                      <c:ptCount val="1"/>
                      <c:pt idx="0">
                        <c:v>saapuva_en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c:ext uri="{02D57815-91ED-43cb-92C2-25804820EDAC}">
                        <c15:formulaRef>
                          <c15:sqref>Keskinopeudet!$C$7:$C$13</c15:sqref>
                        </c15:formulaRef>
                      </c:ext>
                    </c:extLst>
                    <c:numCache>
                      <c:formatCode>0</c:formatCode>
                      <c:ptCount val="7"/>
                      <c:pt idx="0">
                        <c:v>38.35</c:v>
                      </c:pt>
                      <c:pt idx="1">
                        <c:v>38.56</c:v>
                      </c:pt>
                      <c:pt idx="2">
                        <c:v>39.67</c:v>
                      </c:pt>
                      <c:pt idx="3">
                        <c:v>37.58</c:v>
                      </c:pt>
                      <c:pt idx="4">
                        <c:v>38.29</c:v>
                      </c:pt>
                      <c:pt idx="5">
                        <c:v>43.29</c:v>
                      </c:pt>
                      <c:pt idx="6">
                        <c:v>43.1</c:v>
                      </c:pt>
                    </c:numCache>
                  </c:numRef>
                </c:val>
                <c:extLst>
                  <c:ext xmlns:c16="http://schemas.microsoft.com/office/drawing/2014/chart" uri="{C3380CC4-5D6E-409C-BE32-E72D297353CC}">
                    <c16:uniqueId val="{00000006-E026-4DF4-A730-02FDFA6A9C3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Keskinopeudet!$C$5</c15:sqref>
                        </c15:formulaRef>
                      </c:ext>
                    </c:extLst>
                    <c:strCache>
                      <c:ptCount val="1"/>
                      <c:pt idx="0">
                        <c:v>Keskinopeus ennen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Keskinopeudet!$D$7:$D$13</c15:sqref>
                        </c15:formulaRef>
                      </c:ext>
                    </c:extLst>
                    <c:numCache>
                      <c:formatCode>0</c:formatCode>
                      <c:ptCount val="7"/>
                      <c:pt idx="0">
                        <c:v>38.33</c:v>
                      </c:pt>
                      <c:pt idx="1">
                        <c:v>38.57</c:v>
                      </c:pt>
                      <c:pt idx="2">
                        <c:v>39.659999999999997</c:v>
                      </c:pt>
                      <c:pt idx="3">
                        <c:v>37.57</c:v>
                      </c:pt>
                      <c:pt idx="4">
                        <c:v>38.299999999999997</c:v>
                      </c:pt>
                      <c:pt idx="5">
                        <c:v>43.28</c:v>
                      </c:pt>
                      <c:pt idx="6">
                        <c:v>43.09</c:v>
                      </c:pt>
                    </c:numCache>
                  </c:numRef>
                </c:val>
                <c:extLst xmlns:c15="http://schemas.microsoft.com/office/drawing/2012/chart">
                  <c:ext xmlns:c16="http://schemas.microsoft.com/office/drawing/2014/chart" uri="{C3380CC4-5D6E-409C-BE32-E72D297353CC}">
                    <c16:uniqueId val="{00000000-E026-4DF4-A730-02FDFA6A9C3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Keskinopeudet!$E$6</c15:sqref>
                        </c15:formulaRef>
                      </c:ext>
                    </c:extLst>
                    <c:strCache>
                      <c:ptCount val="1"/>
                      <c:pt idx="0">
                        <c:v>saapuva_j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Keskinopeudet!$E$7:$E$13</c15:sqref>
                        </c15:formulaRef>
                      </c:ext>
                    </c:extLst>
                    <c:numCache>
                      <c:formatCode>General</c:formatCode>
                      <c:ptCount val="7"/>
                      <c:pt idx="0">
                        <c:v>39</c:v>
                      </c:pt>
                      <c:pt idx="1">
                        <c:v>39</c:v>
                      </c:pt>
                      <c:pt idx="2">
                        <c:v>39</c:v>
                      </c:pt>
                      <c:pt idx="3">
                        <c:v>39</c:v>
                      </c:pt>
                      <c:pt idx="4">
                        <c:v>39</c:v>
                      </c:pt>
                      <c:pt idx="5">
                        <c:v>42</c:v>
                      </c:pt>
                      <c:pt idx="6">
                        <c:v>42</c:v>
                      </c:pt>
                    </c:numCache>
                  </c:numRef>
                </c:val>
                <c:extLst xmlns:c15="http://schemas.microsoft.com/office/drawing/2012/chart">
                  <c:ext xmlns:c16="http://schemas.microsoft.com/office/drawing/2014/chart" uri="{C3380CC4-5D6E-409C-BE32-E72D297353CC}">
                    <c16:uniqueId val="{00000007-E026-4DF4-A730-02FDFA6A9C3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Keskinopeudet!$E$5</c15:sqref>
                        </c15:formulaRef>
                      </c:ext>
                    </c:extLst>
                    <c:strCache>
                      <c:ptCount val="1"/>
                      <c:pt idx="0">
                        <c:v>Keskinopeus jälkeen 1</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Keskinopeudet!$F$7:$F$13</c15:sqref>
                        </c15:formulaRef>
                      </c:ext>
                    </c:extLst>
                    <c:numCache>
                      <c:formatCode>General</c:formatCode>
                      <c:ptCount val="7"/>
                      <c:pt idx="0">
                        <c:v>40</c:v>
                      </c:pt>
                      <c:pt idx="1">
                        <c:v>39</c:v>
                      </c:pt>
                      <c:pt idx="2">
                        <c:v>40</c:v>
                      </c:pt>
                      <c:pt idx="3">
                        <c:v>40</c:v>
                      </c:pt>
                      <c:pt idx="4">
                        <c:v>39</c:v>
                      </c:pt>
                      <c:pt idx="5">
                        <c:v>43</c:v>
                      </c:pt>
                      <c:pt idx="6">
                        <c:v>43</c:v>
                      </c:pt>
                    </c:numCache>
                  </c:numRef>
                </c:val>
                <c:extLst xmlns:c15="http://schemas.microsoft.com/office/drawing/2012/chart">
                  <c:ext xmlns:c16="http://schemas.microsoft.com/office/drawing/2014/chart" uri="{C3380CC4-5D6E-409C-BE32-E72D297353CC}">
                    <c16:uniqueId val="{00000001-E026-4DF4-A730-02FDFA6A9C3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Keskinopeudet!$G$6</c15:sqref>
                        </c15:formulaRef>
                      </c:ext>
                    </c:extLst>
                    <c:strCache>
                      <c:ptCount val="1"/>
                      <c:pt idx="0">
                        <c:v>saapuva_elo</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Keskinopeudet!$G$7:$G$13</c15:sqref>
                        </c15:formulaRef>
                      </c:ext>
                    </c:extLst>
                    <c:numCache>
                      <c:formatCode>0</c:formatCode>
                      <c:ptCount val="7"/>
                      <c:pt idx="0">
                        <c:v>38.25122349102773</c:v>
                      </c:pt>
                      <c:pt idx="1">
                        <c:v>36.826153846153844</c:v>
                      </c:pt>
                      <c:pt idx="2">
                        <c:v>36.124792013311151</c:v>
                      </c:pt>
                      <c:pt idx="3">
                        <c:v>36.20220082530949</c:v>
                      </c:pt>
                      <c:pt idx="4">
                        <c:v>35.971305595408893</c:v>
                      </c:pt>
                      <c:pt idx="5">
                        <c:v>39.579670329670328</c:v>
                      </c:pt>
                      <c:pt idx="6">
                        <c:v>41.195652173913047</c:v>
                      </c:pt>
                    </c:numCache>
                  </c:numRef>
                </c:val>
                <c:extLst xmlns:c15="http://schemas.microsoft.com/office/drawing/2012/chart">
                  <c:ext xmlns:c16="http://schemas.microsoft.com/office/drawing/2014/chart" uri="{C3380CC4-5D6E-409C-BE32-E72D297353CC}">
                    <c16:uniqueId val="{00000008-E026-4DF4-A730-02FDFA6A9C3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Keskinopeudet!$G$5</c15:sqref>
                        </c15:formulaRef>
                      </c:ext>
                    </c:extLst>
                    <c:strCache>
                      <c:ptCount val="1"/>
                      <c:pt idx="0">
                        <c:v>Keskinopeus jälkeen 2</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Keskinopeudet!$H$7:$H$13</c15:sqref>
                        </c15:formulaRef>
                      </c:ext>
                    </c:extLst>
                    <c:numCache>
                      <c:formatCode>0</c:formatCode>
                      <c:ptCount val="7"/>
                      <c:pt idx="0">
                        <c:v>37.836734693877553</c:v>
                      </c:pt>
                      <c:pt idx="1">
                        <c:v>37.469357249626306</c:v>
                      </c:pt>
                      <c:pt idx="2">
                        <c:v>37.272024729520865</c:v>
                      </c:pt>
                      <c:pt idx="3">
                        <c:v>37.575208913649028</c:v>
                      </c:pt>
                      <c:pt idx="4">
                        <c:v>37.129746835443036</c:v>
                      </c:pt>
                      <c:pt idx="5">
                        <c:v>40.789473684210527</c:v>
                      </c:pt>
                      <c:pt idx="6">
                        <c:v>42.248275862068965</c:v>
                      </c:pt>
                    </c:numCache>
                  </c:numRef>
                </c:val>
                <c:extLst xmlns:c15="http://schemas.microsoft.com/office/drawing/2012/chart">
                  <c:ext xmlns:c16="http://schemas.microsoft.com/office/drawing/2014/chart" uri="{C3380CC4-5D6E-409C-BE32-E72D297353CC}">
                    <c16:uniqueId val="{00000002-E026-4DF4-A730-02FDFA6A9C38}"/>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Keskinopeudet!$C$31</c15:sqref>
                        </c15:formulaRef>
                      </c:ext>
                    </c:extLst>
                    <c:strCache>
                      <c:ptCount val="1"/>
                      <c:pt idx="0">
                        <c:v>saapuva_en</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Keskinopeudet!$C$32:$C$38</c15:sqref>
                        </c15:formulaRef>
                      </c:ext>
                    </c:extLst>
                    <c:numCache>
                      <c:formatCode>0</c:formatCode>
                      <c:ptCount val="7"/>
                      <c:pt idx="0">
                        <c:v>47</c:v>
                      </c:pt>
                      <c:pt idx="1">
                        <c:v>46</c:v>
                      </c:pt>
                      <c:pt idx="2">
                        <c:v>48</c:v>
                      </c:pt>
                      <c:pt idx="3">
                        <c:v>46</c:v>
                      </c:pt>
                      <c:pt idx="4">
                        <c:v>47</c:v>
                      </c:pt>
                      <c:pt idx="5" formatCode="General">
                        <c:v>51</c:v>
                      </c:pt>
                      <c:pt idx="6" formatCode="General">
                        <c:v>51</c:v>
                      </c:pt>
                    </c:numCache>
                  </c:numRef>
                </c:val>
                <c:extLst xmlns:c15="http://schemas.microsoft.com/office/drawing/2012/chart">
                  <c:ext xmlns:c16="http://schemas.microsoft.com/office/drawing/2014/chart" uri="{C3380CC4-5D6E-409C-BE32-E72D297353CC}">
                    <c16:uniqueId val="{00000009-E026-4DF4-A730-02FDFA6A9C38}"/>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Keskinopeudet!$E$31</c15:sqref>
                        </c15:formulaRef>
                      </c:ext>
                    </c:extLst>
                    <c:strCache>
                      <c:ptCount val="1"/>
                      <c:pt idx="0">
                        <c:v>saapuva_j</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Keskinopeudet!$E$32:$E$38</c15:sqref>
                        </c15:formulaRef>
                      </c:ext>
                    </c:extLst>
                    <c:numCache>
                      <c:formatCode>General</c:formatCode>
                      <c:ptCount val="7"/>
                      <c:pt idx="0">
                        <c:v>47</c:v>
                      </c:pt>
                      <c:pt idx="1">
                        <c:v>47</c:v>
                      </c:pt>
                      <c:pt idx="2">
                        <c:v>47</c:v>
                      </c:pt>
                      <c:pt idx="3">
                        <c:v>46</c:v>
                      </c:pt>
                      <c:pt idx="4">
                        <c:v>47</c:v>
                      </c:pt>
                      <c:pt idx="5">
                        <c:v>50</c:v>
                      </c:pt>
                      <c:pt idx="6">
                        <c:v>49</c:v>
                      </c:pt>
                    </c:numCache>
                  </c:numRef>
                </c:val>
                <c:extLst xmlns:c15="http://schemas.microsoft.com/office/drawing/2012/chart">
                  <c:ext xmlns:c16="http://schemas.microsoft.com/office/drawing/2014/chart" uri="{C3380CC4-5D6E-409C-BE32-E72D297353CC}">
                    <c16:uniqueId val="{0000000A-E026-4DF4-A730-02FDFA6A9C38}"/>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Keskinopeudet!$G$31</c15:sqref>
                        </c15:formulaRef>
                      </c:ext>
                    </c:extLst>
                    <c:strCache>
                      <c:ptCount val="1"/>
                      <c:pt idx="0">
                        <c:v>saapuva_elo</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Keskinopeudet!$G$32:$G$38</c15:sqref>
                        </c15:formulaRef>
                      </c:ext>
                    </c:extLst>
                    <c:numCache>
                      <c:formatCode>General</c:formatCode>
                      <c:ptCount val="7"/>
                      <c:pt idx="0">
                        <c:v>45</c:v>
                      </c:pt>
                      <c:pt idx="1">
                        <c:v>44</c:v>
                      </c:pt>
                      <c:pt idx="2">
                        <c:v>44</c:v>
                      </c:pt>
                      <c:pt idx="3">
                        <c:v>43.100000000000023</c:v>
                      </c:pt>
                      <c:pt idx="4">
                        <c:v>44</c:v>
                      </c:pt>
                      <c:pt idx="5">
                        <c:v>46</c:v>
                      </c:pt>
                      <c:pt idx="6">
                        <c:v>49</c:v>
                      </c:pt>
                    </c:numCache>
                  </c:numRef>
                </c:val>
                <c:extLst xmlns:c15="http://schemas.microsoft.com/office/drawing/2012/chart">
                  <c:ext xmlns:c16="http://schemas.microsoft.com/office/drawing/2014/chart" uri="{C3380CC4-5D6E-409C-BE32-E72D297353CC}">
                    <c16:uniqueId val="{0000000B-E026-4DF4-A730-02FDFA6A9C38}"/>
                  </c:ext>
                </c:extLst>
              </c15:ser>
            </c15:filteredBarSeries>
          </c:ext>
        </c:extLst>
      </c:barChart>
      <c:catAx>
        <c:axId val="51476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760016"/>
        <c:crosses val="autoZero"/>
        <c:auto val="1"/>
        <c:lblAlgn val="ctr"/>
        <c:lblOffset val="100"/>
        <c:noMultiLvlLbl val="0"/>
      </c:catAx>
      <c:valAx>
        <c:axId val="514760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dirty="0"/>
                  <a:t>Km/h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762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MP2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7"/>
          <c:order val="7"/>
          <c:tx>
            <c:strRef>
              <c:f>Keskinopeudet!$C$42</c:f>
              <c:strCache>
                <c:ptCount val="1"/>
                <c:pt idx="0">
                  <c:v>V85 ennen</c:v>
                </c:pt>
              </c:strCache>
              <c:extLst xmlns:c15="http://schemas.microsoft.com/office/drawing/2012/chart"/>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Keskinopeudet!$D$44:$D$50</c:f>
              <c:numCache>
                <c:formatCode>General</c:formatCode>
                <c:ptCount val="7"/>
                <c:pt idx="0">
                  <c:v>43</c:v>
                </c:pt>
                <c:pt idx="1">
                  <c:v>43</c:v>
                </c:pt>
                <c:pt idx="2">
                  <c:v>44</c:v>
                </c:pt>
                <c:pt idx="3">
                  <c:v>43</c:v>
                </c:pt>
                <c:pt idx="4">
                  <c:v>43</c:v>
                </c:pt>
                <c:pt idx="5">
                  <c:v>46</c:v>
                </c:pt>
                <c:pt idx="6">
                  <c:v>45</c:v>
                </c:pt>
              </c:numCache>
              <c:extLst xmlns:c15="http://schemas.microsoft.com/office/drawing/2012/chart"/>
            </c:numRef>
          </c:val>
          <c:extLst>
            <c:ext xmlns:c16="http://schemas.microsoft.com/office/drawing/2014/chart" uri="{C3380CC4-5D6E-409C-BE32-E72D297353CC}">
              <c16:uniqueId val="{00000003-1289-4949-B7AE-A05D4EC0F6DA}"/>
            </c:ext>
          </c:extLst>
        </c:ser>
        <c:ser>
          <c:idx val="11"/>
          <c:order val="9"/>
          <c:tx>
            <c:strRef>
              <c:f>Keskinopeudet!$E$42</c:f>
              <c:strCache>
                <c:ptCount val="1"/>
                <c:pt idx="0">
                  <c:v>V85 jälkeen 1</c:v>
                </c:pt>
              </c:strCache>
              <c:extLst xmlns:c15="http://schemas.microsoft.com/office/drawing/2012/chart"/>
            </c:strRef>
          </c:tx>
          <c:spPr>
            <a:solidFill>
              <a:srgbClr val="D26012"/>
            </a:solidFill>
            <a:ln>
              <a:solidFill>
                <a:schemeClr val="accent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Keskinopeudet!$F$44:$F$50</c:f>
              <c:numCache>
                <c:formatCode>General</c:formatCode>
                <c:ptCount val="7"/>
                <c:pt idx="0">
                  <c:v>46</c:v>
                </c:pt>
                <c:pt idx="1">
                  <c:v>45</c:v>
                </c:pt>
                <c:pt idx="2">
                  <c:v>46</c:v>
                </c:pt>
                <c:pt idx="3">
                  <c:v>44</c:v>
                </c:pt>
                <c:pt idx="4">
                  <c:v>44</c:v>
                </c:pt>
                <c:pt idx="5">
                  <c:v>47</c:v>
                </c:pt>
                <c:pt idx="6">
                  <c:v>47</c:v>
                </c:pt>
              </c:numCache>
              <c:extLst xmlns:c15="http://schemas.microsoft.com/office/drawing/2012/chart"/>
            </c:numRef>
          </c:val>
          <c:extLst>
            <c:ext xmlns:c16="http://schemas.microsoft.com/office/drawing/2014/chart" uri="{C3380CC4-5D6E-409C-BE32-E72D297353CC}">
              <c16:uniqueId val="{00000004-1289-4949-B7AE-A05D4EC0F6DA}"/>
            </c:ext>
          </c:extLst>
        </c:ser>
        <c:ser>
          <c:idx val="10"/>
          <c:order val="11"/>
          <c:tx>
            <c:strRef>
              <c:f>Keskinopeudet!$G$42</c:f>
              <c:strCache>
                <c:ptCount val="1"/>
                <c:pt idx="0">
                  <c:v>V85 jälkeen 2</c:v>
                </c:pt>
              </c:strCache>
              <c:extLst xmlns:c15="http://schemas.microsoft.com/office/drawing/2012/chart"/>
            </c:strRef>
          </c:tx>
          <c:spPr>
            <a:solidFill>
              <a:srgbClr val="5A8A3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Keskinopeudet!$H$44:$H$50</c:f>
              <c:numCache>
                <c:formatCode>General</c:formatCode>
                <c:ptCount val="7"/>
                <c:pt idx="0">
                  <c:v>45</c:v>
                </c:pt>
                <c:pt idx="1">
                  <c:v>43</c:v>
                </c:pt>
                <c:pt idx="2">
                  <c:v>43</c:v>
                </c:pt>
                <c:pt idx="3">
                  <c:v>43</c:v>
                </c:pt>
                <c:pt idx="4">
                  <c:v>42</c:v>
                </c:pt>
                <c:pt idx="5">
                  <c:v>46</c:v>
                </c:pt>
                <c:pt idx="6">
                  <c:v>46</c:v>
                </c:pt>
              </c:numCache>
              <c:extLst xmlns:c15="http://schemas.microsoft.com/office/drawing/2012/chart"/>
            </c:numRef>
          </c:val>
          <c:extLst>
            <c:ext xmlns:c16="http://schemas.microsoft.com/office/drawing/2014/chart" uri="{C3380CC4-5D6E-409C-BE32-E72D297353CC}">
              <c16:uniqueId val="{00000005-1289-4949-B7AE-A05D4EC0F6DA}"/>
            </c:ext>
          </c:extLst>
        </c:ser>
        <c:dLbls>
          <c:dLblPos val="outEnd"/>
          <c:showLegendKey val="0"/>
          <c:showVal val="1"/>
          <c:showCatName val="0"/>
          <c:showSerName val="0"/>
          <c:showPercent val="0"/>
          <c:showBubbleSize val="0"/>
        </c:dLbls>
        <c:gapWidth val="219"/>
        <c:overlap val="-27"/>
        <c:axId val="558753800"/>
        <c:axId val="558754128"/>
        <c:extLst>
          <c:ext xmlns:c15="http://schemas.microsoft.com/office/drawing/2012/chart" uri="{02D57815-91ED-43cb-92C2-25804820EDAC}">
            <c15:filteredBarSeries>
              <c15:ser>
                <c:idx val="0"/>
                <c:order val="0"/>
                <c:tx>
                  <c:strRef>
                    <c:extLst>
                      <c:ext uri="{02D57815-91ED-43cb-92C2-25804820EDAC}">
                        <c15:formulaRef>
                          <c15:sqref>Keskinopeudet!$C$17</c15:sqref>
                        </c15:formulaRef>
                      </c:ext>
                    </c:extLst>
                    <c:strCache>
                      <c:ptCount val="1"/>
                      <c:pt idx="0">
                        <c:v>Keskinopeus ennen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c:ext uri="{02D57815-91ED-43cb-92C2-25804820EDAC}">
                        <c15:formulaRef>
                          <c15:sqref>Keskinopeudet!$C$19:$C$25</c15:sqref>
                        </c15:formulaRef>
                      </c:ext>
                    </c:extLst>
                    <c:numCache>
                      <c:formatCode>0</c:formatCode>
                      <c:ptCount val="7"/>
                      <c:pt idx="0">
                        <c:v>39</c:v>
                      </c:pt>
                      <c:pt idx="1">
                        <c:v>39</c:v>
                      </c:pt>
                      <c:pt idx="2">
                        <c:v>39</c:v>
                      </c:pt>
                      <c:pt idx="3">
                        <c:v>38</c:v>
                      </c:pt>
                      <c:pt idx="4">
                        <c:v>39</c:v>
                      </c:pt>
                      <c:pt idx="5">
                        <c:v>40</c:v>
                      </c:pt>
                      <c:pt idx="6">
                        <c:v>41</c:v>
                      </c:pt>
                    </c:numCache>
                  </c:numRef>
                </c:val>
                <c:extLst>
                  <c:ext xmlns:c16="http://schemas.microsoft.com/office/drawing/2014/chart" uri="{C3380CC4-5D6E-409C-BE32-E72D297353CC}">
                    <c16:uniqueId val="{00000006-1289-4949-B7AE-A05D4EC0F6D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Keskinopeudet!$C$17</c15:sqref>
                        </c15:formulaRef>
                      </c:ext>
                    </c:extLst>
                    <c:strCache>
                      <c:ptCount val="1"/>
                      <c:pt idx="0">
                        <c:v>Keskinopeus ennen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Keskinopeudet!$D$19:$D$25</c15:sqref>
                        </c15:formulaRef>
                      </c:ext>
                    </c:extLst>
                    <c:numCache>
                      <c:formatCode>0</c:formatCode>
                      <c:ptCount val="7"/>
                      <c:pt idx="0">
                        <c:v>37</c:v>
                      </c:pt>
                      <c:pt idx="1">
                        <c:v>37</c:v>
                      </c:pt>
                      <c:pt idx="2">
                        <c:v>37</c:v>
                      </c:pt>
                      <c:pt idx="3">
                        <c:v>36</c:v>
                      </c:pt>
                      <c:pt idx="4">
                        <c:v>37</c:v>
                      </c:pt>
                      <c:pt idx="5">
                        <c:v>40</c:v>
                      </c:pt>
                      <c:pt idx="6">
                        <c:v>39</c:v>
                      </c:pt>
                    </c:numCache>
                  </c:numRef>
                </c:val>
                <c:extLst xmlns:c15="http://schemas.microsoft.com/office/drawing/2012/chart">
                  <c:ext xmlns:c16="http://schemas.microsoft.com/office/drawing/2014/chart" uri="{C3380CC4-5D6E-409C-BE32-E72D297353CC}">
                    <c16:uniqueId val="{00000000-1289-4949-B7AE-A05D4EC0F6D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Keskinopeudet!$E$17</c15:sqref>
                        </c15:formulaRef>
                      </c:ext>
                    </c:extLst>
                    <c:strCache>
                      <c:ptCount val="1"/>
                      <c:pt idx="0">
                        <c:v>Keskinopeus jälkeen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Keskinopeudet!$E$19:$E$25</c15:sqref>
                        </c15:formulaRef>
                      </c:ext>
                    </c:extLst>
                    <c:numCache>
                      <c:formatCode>General</c:formatCode>
                      <c:ptCount val="7"/>
                      <c:pt idx="0">
                        <c:v>40</c:v>
                      </c:pt>
                      <c:pt idx="1">
                        <c:v>41</c:v>
                      </c:pt>
                      <c:pt idx="2">
                        <c:v>41</c:v>
                      </c:pt>
                      <c:pt idx="3">
                        <c:v>40</c:v>
                      </c:pt>
                      <c:pt idx="4">
                        <c:v>40</c:v>
                      </c:pt>
                      <c:pt idx="5">
                        <c:v>41</c:v>
                      </c:pt>
                      <c:pt idx="6">
                        <c:v>41</c:v>
                      </c:pt>
                    </c:numCache>
                  </c:numRef>
                </c:val>
                <c:extLst xmlns:c15="http://schemas.microsoft.com/office/drawing/2012/chart">
                  <c:ext xmlns:c16="http://schemas.microsoft.com/office/drawing/2014/chart" uri="{C3380CC4-5D6E-409C-BE32-E72D297353CC}">
                    <c16:uniqueId val="{00000007-1289-4949-B7AE-A05D4EC0F6D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Keskinopeudet!$E$17</c15:sqref>
                        </c15:formulaRef>
                      </c:ext>
                    </c:extLst>
                    <c:strCache>
                      <c:ptCount val="1"/>
                      <c:pt idx="0">
                        <c:v>Keskinopeus jälkeen 1</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Keskinopeudet!$F$19:$F$25</c15:sqref>
                        </c15:formulaRef>
                      </c:ext>
                    </c:extLst>
                    <c:numCache>
                      <c:formatCode>General</c:formatCode>
                      <c:ptCount val="7"/>
                      <c:pt idx="0">
                        <c:v>38</c:v>
                      </c:pt>
                      <c:pt idx="1">
                        <c:v>37</c:v>
                      </c:pt>
                      <c:pt idx="2">
                        <c:v>38</c:v>
                      </c:pt>
                      <c:pt idx="3">
                        <c:v>37</c:v>
                      </c:pt>
                      <c:pt idx="4">
                        <c:v>37</c:v>
                      </c:pt>
                      <c:pt idx="5">
                        <c:v>39</c:v>
                      </c:pt>
                      <c:pt idx="6">
                        <c:v>39</c:v>
                      </c:pt>
                    </c:numCache>
                  </c:numRef>
                </c:val>
                <c:extLst xmlns:c15="http://schemas.microsoft.com/office/drawing/2012/chart">
                  <c:ext xmlns:c16="http://schemas.microsoft.com/office/drawing/2014/chart" uri="{C3380CC4-5D6E-409C-BE32-E72D297353CC}">
                    <c16:uniqueId val="{00000001-1289-4949-B7AE-A05D4EC0F6D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Keskinopeudet!$G$17</c15:sqref>
                        </c15:formulaRef>
                      </c:ext>
                    </c:extLst>
                    <c:strCache>
                      <c:ptCount val="1"/>
                      <c:pt idx="0">
                        <c:v>Keskinopeus jälkeen 2</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Keskinopeudet!$G$19:$G$25</c15:sqref>
                        </c15:formulaRef>
                      </c:ext>
                    </c:extLst>
                    <c:numCache>
                      <c:formatCode>0</c:formatCode>
                      <c:ptCount val="7"/>
                      <c:pt idx="0">
                        <c:v>39.466918714555767</c:v>
                      </c:pt>
                      <c:pt idx="1">
                        <c:v>37.608200455580864</c:v>
                      </c:pt>
                      <c:pt idx="2">
                        <c:v>38.011428571428574</c:v>
                      </c:pt>
                      <c:pt idx="3">
                        <c:v>38.025056947608199</c:v>
                      </c:pt>
                      <c:pt idx="4">
                        <c:v>36.647959183673471</c:v>
                      </c:pt>
                      <c:pt idx="5">
                        <c:v>40.428571428571431</c:v>
                      </c:pt>
                      <c:pt idx="6">
                        <c:v>39.982332155477032</c:v>
                      </c:pt>
                    </c:numCache>
                  </c:numRef>
                </c:val>
                <c:extLst xmlns:c15="http://schemas.microsoft.com/office/drawing/2012/chart">
                  <c:ext xmlns:c16="http://schemas.microsoft.com/office/drawing/2014/chart" uri="{C3380CC4-5D6E-409C-BE32-E72D297353CC}">
                    <c16:uniqueId val="{00000008-1289-4949-B7AE-A05D4EC0F6D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Keskinopeudet!$G$17</c15:sqref>
                        </c15:formulaRef>
                      </c:ext>
                    </c:extLst>
                    <c:strCache>
                      <c:ptCount val="1"/>
                      <c:pt idx="0">
                        <c:v>Keskinopeus jälkeen 2</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Keskinopeudet!$H$19:$H$25</c15:sqref>
                        </c15:formulaRef>
                      </c:ext>
                    </c:extLst>
                    <c:numCache>
                      <c:formatCode>0</c:formatCode>
                      <c:ptCount val="7"/>
                      <c:pt idx="0">
                        <c:v>37.352611940298509</c:v>
                      </c:pt>
                      <c:pt idx="1">
                        <c:v>35.730360934182592</c:v>
                      </c:pt>
                      <c:pt idx="2">
                        <c:v>35.560224089635852</c:v>
                      </c:pt>
                      <c:pt idx="3">
                        <c:v>35.262790697674419</c:v>
                      </c:pt>
                      <c:pt idx="4">
                        <c:v>35.287128712871286</c:v>
                      </c:pt>
                      <c:pt idx="5">
                        <c:v>39.49640287769784</c:v>
                      </c:pt>
                      <c:pt idx="6">
                        <c:v>39.264317180616743</c:v>
                      </c:pt>
                    </c:numCache>
                  </c:numRef>
                </c:val>
                <c:extLst xmlns:c15="http://schemas.microsoft.com/office/drawing/2012/chart">
                  <c:ext xmlns:c16="http://schemas.microsoft.com/office/drawing/2014/chart" uri="{C3380CC4-5D6E-409C-BE32-E72D297353CC}">
                    <c16:uniqueId val="{00000002-1289-4949-B7AE-A05D4EC0F6DA}"/>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Keskinopeudet!$C$42</c15:sqref>
                        </c15:formulaRef>
                      </c:ext>
                    </c:extLst>
                    <c:strCache>
                      <c:ptCount val="1"/>
                      <c:pt idx="0">
                        <c:v>V85 ennen</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Keskinopeudet!$C$44:$C$50</c15:sqref>
                        </c15:formulaRef>
                      </c:ext>
                    </c:extLst>
                    <c:numCache>
                      <c:formatCode>General</c:formatCode>
                      <c:ptCount val="7"/>
                      <c:pt idx="0">
                        <c:v>46</c:v>
                      </c:pt>
                      <c:pt idx="1">
                        <c:v>45</c:v>
                      </c:pt>
                      <c:pt idx="2">
                        <c:v>45</c:v>
                      </c:pt>
                      <c:pt idx="3">
                        <c:v>44</c:v>
                      </c:pt>
                      <c:pt idx="4">
                        <c:v>45</c:v>
                      </c:pt>
                      <c:pt idx="5">
                        <c:v>47</c:v>
                      </c:pt>
                      <c:pt idx="6">
                        <c:v>47</c:v>
                      </c:pt>
                    </c:numCache>
                  </c:numRef>
                </c:val>
                <c:extLst xmlns:c15="http://schemas.microsoft.com/office/drawing/2012/chart">
                  <c:ext xmlns:c16="http://schemas.microsoft.com/office/drawing/2014/chart" uri="{C3380CC4-5D6E-409C-BE32-E72D297353CC}">
                    <c16:uniqueId val="{00000009-1289-4949-B7AE-A05D4EC0F6DA}"/>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Keskinopeudet!$E$42</c15:sqref>
                        </c15:formulaRef>
                      </c:ext>
                    </c:extLst>
                    <c:strCache>
                      <c:ptCount val="1"/>
                      <c:pt idx="0">
                        <c:v>V85 jälkeen 1</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Keskinopeudet!$E$44:$E$50</c15:sqref>
                        </c15:formulaRef>
                      </c:ext>
                    </c:extLst>
                    <c:numCache>
                      <c:formatCode>General</c:formatCode>
                      <c:ptCount val="7"/>
                      <c:pt idx="0">
                        <c:v>48</c:v>
                      </c:pt>
                      <c:pt idx="1">
                        <c:v>48</c:v>
                      </c:pt>
                      <c:pt idx="2">
                        <c:v>48</c:v>
                      </c:pt>
                      <c:pt idx="3">
                        <c:v>47</c:v>
                      </c:pt>
                      <c:pt idx="4">
                        <c:v>47</c:v>
                      </c:pt>
                      <c:pt idx="5">
                        <c:v>48</c:v>
                      </c:pt>
                      <c:pt idx="6">
                        <c:v>48</c:v>
                      </c:pt>
                    </c:numCache>
                  </c:numRef>
                </c:val>
                <c:extLst xmlns:c15="http://schemas.microsoft.com/office/drawing/2012/chart">
                  <c:ext xmlns:c16="http://schemas.microsoft.com/office/drawing/2014/chart" uri="{C3380CC4-5D6E-409C-BE32-E72D297353CC}">
                    <c16:uniqueId val="{0000000A-1289-4949-B7AE-A05D4EC0F6DA}"/>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Keskinopeudet!$G$42</c15:sqref>
                        </c15:formulaRef>
                      </c:ext>
                    </c:extLst>
                    <c:strCache>
                      <c:ptCount val="1"/>
                      <c:pt idx="0">
                        <c:v>V85 jälkeen 2</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Keskinopeudet!$G$44:$G$50</c15:sqref>
                        </c15:formulaRef>
                      </c:ext>
                    </c:extLst>
                    <c:numCache>
                      <c:formatCode>0</c:formatCode>
                      <c:ptCount val="7"/>
                      <c:pt idx="0">
                        <c:v>45</c:v>
                      </c:pt>
                      <c:pt idx="1">
                        <c:v>45</c:v>
                      </c:pt>
                      <c:pt idx="2">
                        <c:v>45</c:v>
                      </c:pt>
                      <c:pt idx="3">
                        <c:v>45</c:v>
                      </c:pt>
                      <c:pt idx="4">
                        <c:v>43</c:v>
                      </c:pt>
                      <c:pt idx="5">
                        <c:v>46.25</c:v>
                      </c:pt>
                      <c:pt idx="6">
                        <c:v>48</c:v>
                      </c:pt>
                    </c:numCache>
                  </c:numRef>
                </c:val>
                <c:extLst xmlns:c15="http://schemas.microsoft.com/office/drawing/2012/chart">
                  <c:ext xmlns:c16="http://schemas.microsoft.com/office/drawing/2014/chart" uri="{C3380CC4-5D6E-409C-BE32-E72D297353CC}">
                    <c16:uniqueId val="{0000000B-1289-4949-B7AE-A05D4EC0F6DA}"/>
                  </c:ext>
                </c:extLst>
              </c15:ser>
            </c15:filteredBarSeries>
          </c:ext>
        </c:extLst>
      </c:barChart>
      <c:catAx>
        <c:axId val="55875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8754128"/>
        <c:crosses val="autoZero"/>
        <c:auto val="1"/>
        <c:lblAlgn val="ctr"/>
        <c:lblOffset val="100"/>
        <c:noMultiLvlLbl val="0"/>
      </c:catAx>
      <c:valAx>
        <c:axId val="558754128"/>
        <c:scaling>
          <c:orientation val="minMax"/>
          <c:max val="54"/>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dirty="0"/>
                  <a:t>Km/h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8753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MP2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6"/>
          <c:order val="6"/>
          <c:tx>
            <c:strRef>
              <c:f>Keskinopeudet!$C$42</c:f>
              <c:strCache>
                <c:ptCount val="1"/>
                <c:pt idx="0">
                  <c:v>V85 ennen</c:v>
                </c:pt>
              </c:strCache>
              <c:extLst xmlns:c15="http://schemas.microsoft.com/office/drawing/2012/chart"/>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Keskinopeudet!$C$44:$C$50</c:f>
              <c:numCache>
                <c:formatCode>General</c:formatCode>
                <c:ptCount val="7"/>
                <c:pt idx="0">
                  <c:v>46</c:v>
                </c:pt>
                <c:pt idx="1">
                  <c:v>45</c:v>
                </c:pt>
                <c:pt idx="2">
                  <c:v>45</c:v>
                </c:pt>
                <c:pt idx="3">
                  <c:v>44</c:v>
                </c:pt>
                <c:pt idx="4">
                  <c:v>45</c:v>
                </c:pt>
                <c:pt idx="5">
                  <c:v>47</c:v>
                </c:pt>
                <c:pt idx="6">
                  <c:v>47</c:v>
                </c:pt>
              </c:numCache>
              <c:extLst xmlns:c15="http://schemas.microsoft.com/office/drawing/2012/chart"/>
            </c:numRef>
          </c:val>
          <c:extLst xmlns:c15="http://schemas.microsoft.com/office/drawing/2012/chart">
            <c:ext xmlns:c16="http://schemas.microsoft.com/office/drawing/2014/chart" uri="{C3380CC4-5D6E-409C-BE32-E72D297353CC}">
              <c16:uniqueId val="{00000003-AFF3-4A9D-BC39-25970D8D3656}"/>
            </c:ext>
          </c:extLst>
        </c:ser>
        <c:ser>
          <c:idx val="8"/>
          <c:order val="8"/>
          <c:tx>
            <c:strRef>
              <c:f>Keskinopeudet!$E$42</c:f>
              <c:strCache>
                <c:ptCount val="1"/>
                <c:pt idx="0">
                  <c:v>V85 jälkeen 1</c:v>
                </c:pt>
              </c:strCache>
              <c:extLst xmlns:c15="http://schemas.microsoft.com/office/drawing/2012/chart"/>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Keskinopeudet!$E$44:$E$50</c:f>
              <c:numCache>
                <c:formatCode>General</c:formatCode>
                <c:ptCount val="7"/>
                <c:pt idx="0">
                  <c:v>48</c:v>
                </c:pt>
                <c:pt idx="1">
                  <c:v>48</c:v>
                </c:pt>
                <c:pt idx="2">
                  <c:v>48</c:v>
                </c:pt>
                <c:pt idx="3">
                  <c:v>47</c:v>
                </c:pt>
                <c:pt idx="4">
                  <c:v>47</c:v>
                </c:pt>
                <c:pt idx="5">
                  <c:v>48</c:v>
                </c:pt>
                <c:pt idx="6">
                  <c:v>48</c:v>
                </c:pt>
              </c:numCache>
              <c:extLst xmlns:c15="http://schemas.microsoft.com/office/drawing/2012/chart"/>
            </c:numRef>
          </c:val>
          <c:extLst xmlns:c15="http://schemas.microsoft.com/office/drawing/2012/chart">
            <c:ext xmlns:c16="http://schemas.microsoft.com/office/drawing/2014/chart" uri="{C3380CC4-5D6E-409C-BE32-E72D297353CC}">
              <c16:uniqueId val="{00000004-AFF3-4A9D-BC39-25970D8D3656}"/>
            </c:ext>
          </c:extLst>
        </c:ser>
        <c:ser>
          <c:idx val="9"/>
          <c:order val="10"/>
          <c:tx>
            <c:strRef>
              <c:f>Keskinopeudet!$G$42</c:f>
              <c:strCache>
                <c:ptCount val="1"/>
                <c:pt idx="0">
                  <c:v>V85 jälkeen 2</c:v>
                </c:pt>
              </c:strCache>
              <c:extLst xmlns:c15="http://schemas.microsoft.com/office/drawing/2012/chart"/>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Keskinopeudet!$G$44:$G$50</c:f>
              <c:numCache>
                <c:formatCode>0</c:formatCode>
                <c:ptCount val="7"/>
                <c:pt idx="0">
                  <c:v>45</c:v>
                </c:pt>
                <c:pt idx="1">
                  <c:v>45</c:v>
                </c:pt>
                <c:pt idx="2">
                  <c:v>45</c:v>
                </c:pt>
                <c:pt idx="3">
                  <c:v>45</c:v>
                </c:pt>
                <c:pt idx="4">
                  <c:v>43</c:v>
                </c:pt>
                <c:pt idx="5">
                  <c:v>46.25</c:v>
                </c:pt>
                <c:pt idx="6">
                  <c:v>48</c:v>
                </c:pt>
              </c:numCache>
              <c:extLst xmlns:c15="http://schemas.microsoft.com/office/drawing/2012/chart"/>
            </c:numRef>
          </c:val>
          <c:extLst xmlns:c15="http://schemas.microsoft.com/office/drawing/2012/chart">
            <c:ext xmlns:c16="http://schemas.microsoft.com/office/drawing/2014/chart" uri="{C3380CC4-5D6E-409C-BE32-E72D297353CC}">
              <c16:uniqueId val="{00000005-AFF3-4A9D-BC39-25970D8D3656}"/>
            </c:ext>
          </c:extLst>
        </c:ser>
        <c:dLbls>
          <c:dLblPos val="outEnd"/>
          <c:showLegendKey val="0"/>
          <c:showVal val="1"/>
          <c:showCatName val="0"/>
          <c:showSerName val="0"/>
          <c:showPercent val="0"/>
          <c:showBubbleSize val="0"/>
        </c:dLbls>
        <c:gapWidth val="219"/>
        <c:overlap val="-27"/>
        <c:axId val="558753800"/>
        <c:axId val="558754128"/>
        <c:extLst>
          <c:ext xmlns:c15="http://schemas.microsoft.com/office/drawing/2012/chart" uri="{02D57815-91ED-43cb-92C2-25804820EDAC}">
            <c15:filteredBarSeries>
              <c15:ser>
                <c:idx val="0"/>
                <c:order val="0"/>
                <c:tx>
                  <c:strRef>
                    <c:extLst>
                      <c:ext uri="{02D57815-91ED-43cb-92C2-25804820EDAC}">
                        <c15:formulaRef>
                          <c15:sqref>Keskinopeudet!$C$17</c15:sqref>
                        </c15:formulaRef>
                      </c:ext>
                    </c:extLst>
                    <c:strCache>
                      <c:ptCount val="1"/>
                      <c:pt idx="0">
                        <c:v>Keskinopeus ennen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c:ext uri="{02D57815-91ED-43cb-92C2-25804820EDAC}">
                        <c15:formulaRef>
                          <c15:sqref>Keskinopeudet!$C$19:$C$25</c15:sqref>
                        </c15:formulaRef>
                      </c:ext>
                    </c:extLst>
                    <c:numCache>
                      <c:formatCode>0</c:formatCode>
                      <c:ptCount val="7"/>
                      <c:pt idx="0">
                        <c:v>39</c:v>
                      </c:pt>
                      <c:pt idx="1">
                        <c:v>39</c:v>
                      </c:pt>
                      <c:pt idx="2">
                        <c:v>39</c:v>
                      </c:pt>
                      <c:pt idx="3">
                        <c:v>38</c:v>
                      </c:pt>
                      <c:pt idx="4">
                        <c:v>39</c:v>
                      </c:pt>
                      <c:pt idx="5">
                        <c:v>40</c:v>
                      </c:pt>
                      <c:pt idx="6">
                        <c:v>41</c:v>
                      </c:pt>
                    </c:numCache>
                  </c:numRef>
                </c:val>
                <c:extLst>
                  <c:ext xmlns:c16="http://schemas.microsoft.com/office/drawing/2014/chart" uri="{C3380CC4-5D6E-409C-BE32-E72D297353CC}">
                    <c16:uniqueId val="{00000000-AFF3-4A9D-BC39-25970D8D365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Keskinopeudet!$C$17</c15:sqref>
                        </c15:formulaRef>
                      </c:ext>
                    </c:extLst>
                    <c:strCache>
                      <c:ptCount val="1"/>
                      <c:pt idx="0">
                        <c:v>Keskinopeus ennen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Keskinopeudet!$D$19:$D$25</c15:sqref>
                        </c15:formulaRef>
                      </c:ext>
                    </c:extLst>
                    <c:numCache>
                      <c:formatCode>0</c:formatCode>
                      <c:ptCount val="7"/>
                      <c:pt idx="0">
                        <c:v>37</c:v>
                      </c:pt>
                      <c:pt idx="1">
                        <c:v>37</c:v>
                      </c:pt>
                      <c:pt idx="2">
                        <c:v>37</c:v>
                      </c:pt>
                      <c:pt idx="3">
                        <c:v>36</c:v>
                      </c:pt>
                      <c:pt idx="4">
                        <c:v>37</c:v>
                      </c:pt>
                      <c:pt idx="5">
                        <c:v>40</c:v>
                      </c:pt>
                      <c:pt idx="6">
                        <c:v>39</c:v>
                      </c:pt>
                    </c:numCache>
                  </c:numRef>
                </c:val>
                <c:extLst xmlns:c15="http://schemas.microsoft.com/office/drawing/2012/chart">
                  <c:ext xmlns:c16="http://schemas.microsoft.com/office/drawing/2014/chart" uri="{C3380CC4-5D6E-409C-BE32-E72D297353CC}">
                    <c16:uniqueId val="{00000006-AFF3-4A9D-BC39-25970D8D3656}"/>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Keskinopeudet!$E$17</c15:sqref>
                        </c15:formulaRef>
                      </c:ext>
                    </c:extLst>
                    <c:strCache>
                      <c:ptCount val="1"/>
                      <c:pt idx="0">
                        <c:v>Keskinopeus jälkeen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Keskinopeudet!$E$19:$E$25</c15:sqref>
                        </c15:formulaRef>
                      </c:ext>
                    </c:extLst>
                    <c:numCache>
                      <c:formatCode>General</c:formatCode>
                      <c:ptCount val="7"/>
                      <c:pt idx="0">
                        <c:v>40</c:v>
                      </c:pt>
                      <c:pt idx="1">
                        <c:v>41</c:v>
                      </c:pt>
                      <c:pt idx="2">
                        <c:v>41</c:v>
                      </c:pt>
                      <c:pt idx="3">
                        <c:v>40</c:v>
                      </c:pt>
                      <c:pt idx="4">
                        <c:v>40</c:v>
                      </c:pt>
                      <c:pt idx="5">
                        <c:v>41</c:v>
                      </c:pt>
                      <c:pt idx="6">
                        <c:v>41</c:v>
                      </c:pt>
                    </c:numCache>
                  </c:numRef>
                </c:val>
                <c:extLst xmlns:c15="http://schemas.microsoft.com/office/drawing/2012/chart">
                  <c:ext xmlns:c16="http://schemas.microsoft.com/office/drawing/2014/chart" uri="{C3380CC4-5D6E-409C-BE32-E72D297353CC}">
                    <c16:uniqueId val="{00000001-AFF3-4A9D-BC39-25970D8D365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Keskinopeudet!$E$17</c15:sqref>
                        </c15:formulaRef>
                      </c:ext>
                    </c:extLst>
                    <c:strCache>
                      <c:ptCount val="1"/>
                      <c:pt idx="0">
                        <c:v>Keskinopeus jälkeen 1</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Keskinopeudet!$F$19:$F$25</c15:sqref>
                        </c15:formulaRef>
                      </c:ext>
                    </c:extLst>
                    <c:numCache>
                      <c:formatCode>General</c:formatCode>
                      <c:ptCount val="7"/>
                      <c:pt idx="0">
                        <c:v>38</c:v>
                      </c:pt>
                      <c:pt idx="1">
                        <c:v>37</c:v>
                      </c:pt>
                      <c:pt idx="2">
                        <c:v>38</c:v>
                      </c:pt>
                      <c:pt idx="3">
                        <c:v>37</c:v>
                      </c:pt>
                      <c:pt idx="4">
                        <c:v>37</c:v>
                      </c:pt>
                      <c:pt idx="5">
                        <c:v>39</c:v>
                      </c:pt>
                      <c:pt idx="6">
                        <c:v>39</c:v>
                      </c:pt>
                    </c:numCache>
                  </c:numRef>
                </c:val>
                <c:extLst xmlns:c15="http://schemas.microsoft.com/office/drawing/2012/chart">
                  <c:ext xmlns:c16="http://schemas.microsoft.com/office/drawing/2014/chart" uri="{C3380CC4-5D6E-409C-BE32-E72D297353CC}">
                    <c16:uniqueId val="{00000007-AFF3-4A9D-BC39-25970D8D3656}"/>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Keskinopeudet!$G$17</c15:sqref>
                        </c15:formulaRef>
                      </c:ext>
                    </c:extLst>
                    <c:strCache>
                      <c:ptCount val="1"/>
                      <c:pt idx="0">
                        <c:v>Keskinopeus jälkeen 2</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Keskinopeudet!$G$19:$G$25</c15:sqref>
                        </c15:formulaRef>
                      </c:ext>
                    </c:extLst>
                    <c:numCache>
                      <c:formatCode>0</c:formatCode>
                      <c:ptCount val="7"/>
                      <c:pt idx="0">
                        <c:v>39.466918714555767</c:v>
                      </c:pt>
                      <c:pt idx="1">
                        <c:v>37.608200455580864</c:v>
                      </c:pt>
                      <c:pt idx="2">
                        <c:v>38.011428571428574</c:v>
                      </c:pt>
                      <c:pt idx="3">
                        <c:v>38.025056947608199</c:v>
                      </c:pt>
                      <c:pt idx="4">
                        <c:v>36.647959183673471</c:v>
                      </c:pt>
                      <c:pt idx="5">
                        <c:v>40.428571428571431</c:v>
                      </c:pt>
                      <c:pt idx="6">
                        <c:v>39.982332155477032</c:v>
                      </c:pt>
                    </c:numCache>
                  </c:numRef>
                </c:val>
                <c:extLst xmlns:c15="http://schemas.microsoft.com/office/drawing/2012/chart">
                  <c:ext xmlns:c16="http://schemas.microsoft.com/office/drawing/2014/chart" uri="{C3380CC4-5D6E-409C-BE32-E72D297353CC}">
                    <c16:uniqueId val="{00000002-AFF3-4A9D-BC39-25970D8D365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Keskinopeudet!$G$17</c15:sqref>
                        </c15:formulaRef>
                      </c:ext>
                    </c:extLst>
                    <c:strCache>
                      <c:ptCount val="1"/>
                      <c:pt idx="0">
                        <c:v>Keskinopeus jälkeen 2</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Keskinopeudet!$H$19:$H$25</c15:sqref>
                        </c15:formulaRef>
                      </c:ext>
                    </c:extLst>
                    <c:numCache>
                      <c:formatCode>0</c:formatCode>
                      <c:ptCount val="7"/>
                      <c:pt idx="0">
                        <c:v>37.352611940298509</c:v>
                      </c:pt>
                      <c:pt idx="1">
                        <c:v>35.730360934182592</c:v>
                      </c:pt>
                      <c:pt idx="2">
                        <c:v>35.560224089635852</c:v>
                      </c:pt>
                      <c:pt idx="3">
                        <c:v>35.262790697674419</c:v>
                      </c:pt>
                      <c:pt idx="4">
                        <c:v>35.287128712871286</c:v>
                      </c:pt>
                      <c:pt idx="5">
                        <c:v>39.49640287769784</c:v>
                      </c:pt>
                      <c:pt idx="6">
                        <c:v>39.264317180616743</c:v>
                      </c:pt>
                    </c:numCache>
                  </c:numRef>
                </c:val>
                <c:extLst xmlns:c15="http://schemas.microsoft.com/office/drawing/2012/chart">
                  <c:ext xmlns:c16="http://schemas.microsoft.com/office/drawing/2014/chart" uri="{C3380CC4-5D6E-409C-BE32-E72D297353CC}">
                    <c16:uniqueId val="{00000008-AFF3-4A9D-BC39-25970D8D3656}"/>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Keskinopeudet!$C$42</c15:sqref>
                        </c15:formulaRef>
                      </c:ext>
                    </c:extLst>
                    <c:strCache>
                      <c:ptCount val="1"/>
                      <c:pt idx="0">
                        <c:v>V85 ennen</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Keskinopeudet!$D$44:$D$50</c15:sqref>
                        </c15:formulaRef>
                      </c:ext>
                    </c:extLst>
                    <c:numCache>
                      <c:formatCode>General</c:formatCode>
                      <c:ptCount val="7"/>
                      <c:pt idx="0">
                        <c:v>43</c:v>
                      </c:pt>
                      <c:pt idx="1">
                        <c:v>43</c:v>
                      </c:pt>
                      <c:pt idx="2">
                        <c:v>44</c:v>
                      </c:pt>
                      <c:pt idx="3">
                        <c:v>43</c:v>
                      </c:pt>
                      <c:pt idx="4">
                        <c:v>43</c:v>
                      </c:pt>
                      <c:pt idx="5">
                        <c:v>46</c:v>
                      </c:pt>
                      <c:pt idx="6">
                        <c:v>45</c:v>
                      </c:pt>
                    </c:numCache>
                  </c:numRef>
                </c:val>
                <c:extLst xmlns:c15="http://schemas.microsoft.com/office/drawing/2012/chart">
                  <c:ext xmlns:c16="http://schemas.microsoft.com/office/drawing/2014/chart" uri="{C3380CC4-5D6E-409C-BE32-E72D297353CC}">
                    <c16:uniqueId val="{00000009-AFF3-4A9D-BC39-25970D8D3656}"/>
                  </c:ext>
                </c:extLst>
              </c15:ser>
            </c15:filteredBarSeries>
            <c15:filteredBarSeries>
              <c15:ser>
                <c:idx val="11"/>
                <c:order val="9"/>
                <c:tx>
                  <c:strRef>
                    <c:extLst xmlns:c15="http://schemas.microsoft.com/office/drawing/2012/chart">
                      <c:ext xmlns:c15="http://schemas.microsoft.com/office/drawing/2012/chart" uri="{02D57815-91ED-43cb-92C2-25804820EDAC}">
                        <c15:formulaRef>
                          <c15:sqref>Keskinopeudet!$E$42</c15:sqref>
                        </c15:formulaRef>
                      </c:ext>
                    </c:extLst>
                    <c:strCache>
                      <c:ptCount val="1"/>
                      <c:pt idx="0">
                        <c:v>V85 jälkeen 1</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Keskinopeudet!$F$44:$F$50</c15:sqref>
                        </c15:formulaRef>
                      </c:ext>
                    </c:extLst>
                    <c:numCache>
                      <c:formatCode>General</c:formatCode>
                      <c:ptCount val="7"/>
                      <c:pt idx="0">
                        <c:v>46</c:v>
                      </c:pt>
                      <c:pt idx="1">
                        <c:v>45</c:v>
                      </c:pt>
                      <c:pt idx="2">
                        <c:v>46</c:v>
                      </c:pt>
                      <c:pt idx="3">
                        <c:v>44</c:v>
                      </c:pt>
                      <c:pt idx="4">
                        <c:v>44</c:v>
                      </c:pt>
                      <c:pt idx="5">
                        <c:v>47</c:v>
                      </c:pt>
                      <c:pt idx="6">
                        <c:v>47</c:v>
                      </c:pt>
                    </c:numCache>
                  </c:numRef>
                </c:val>
                <c:extLst xmlns:c15="http://schemas.microsoft.com/office/drawing/2012/chart">
                  <c:ext xmlns:c16="http://schemas.microsoft.com/office/drawing/2014/chart" uri="{C3380CC4-5D6E-409C-BE32-E72D297353CC}">
                    <c16:uniqueId val="{0000000A-AFF3-4A9D-BC39-25970D8D3656}"/>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Keskinopeudet!$G$42</c15:sqref>
                        </c15:formulaRef>
                      </c:ext>
                    </c:extLst>
                    <c:strCache>
                      <c:ptCount val="1"/>
                      <c:pt idx="0">
                        <c:v>V85 jälkeen 2</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Keskinopeudet!$H$44:$H$50</c15:sqref>
                        </c15:formulaRef>
                      </c:ext>
                    </c:extLst>
                    <c:numCache>
                      <c:formatCode>General</c:formatCode>
                      <c:ptCount val="7"/>
                      <c:pt idx="0">
                        <c:v>45</c:v>
                      </c:pt>
                      <c:pt idx="1">
                        <c:v>43</c:v>
                      </c:pt>
                      <c:pt idx="2">
                        <c:v>43</c:v>
                      </c:pt>
                      <c:pt idx="3">
                        <c:v>43</c:v>
                      </c:pt>
                      <c:pt idx="4">
                        <c:v>42</c:v>
                      </c:pt>
                      <c:pt idx="5">
                        <c:v>46</c:v>
                      </c:pt>
                      <c:pt idx="6">
                        <c:v>46</c:v>
                      </c:pt>
                    </c:numCache>
                  </c:numRef>
                </c:val>
                <c:extLst xmlns:c15="http://schemas.microsoft.com/office/drawing/2012/chart">
                  <c:ext xmlns:c16="http://schemas.microsoft.com/office/drawing/2014/chart" uri="{C3380CC4-5D6E-409C-BE32-E72D297353CC}">
                    <c16:uniqueId val="{0000000B-AFF3-4A9D-BC39-25970D8D3656}"/>
                  </c:ext>
                </c:extLst>
              </c15:ser>
            </c15:filteredBarSeries>
          </c:ext>
        </c:extLst>
      </c:barChart>
      <c:catAx>
        <c:axId val="55875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8754128"/>
        <c:crosses val="autoZero"/>
        <c:auto val="1"/>
        <c:lblAlgn val="ctr"/>
        <c:lblOffset val="100"/>
        <c:noMultiLvlLbl val="0"/>
      </c:catAx>
      <c:valAx>
        <c:axId val="558754128"/>
        <c:scaling>
          <c:orientation val="minMax"/>
          <c:max val="52"/>
          <c:min val="3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dirty="0"/>
                  <a:t>Km/h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8753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MP2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'[Liikennemäärät_kuvaajat.xlsx]MP2 poistuva (2)'!$B$5</c:f>
              <c:strCache>
                <c:ptCount val="1"/>
                <c:pt idx="0">
                  <c:v>Ennen</c:v>
                </c:pt>
              </c:strCache>
            </c:strRef>
          </c:tx>
          <c:spPr>
            <a:ln w="28575" cap="rnd">
              <a:solidFill>
                <a:schemeClr val="accent1">
                  <a:lumMod val="60000"/>
                  <a:lumOff val="40000"/>
                </a:schemeClr>
              </a:solidFill>
              <a:round/>
            </a:ln>
            <a:effectLst/>
          </c:spPr>
          <c:marker>
            <c:symbol val="none"/>
          </c:marker>
          <c:cat>
            <c:strRef>
              <c:f>'[Liikennemäärät_kuvaajat.xlsx]MP2 poistuva (2)'!$A$6:$A$29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'[Liikennemäärät_kuvaajat.xlsx]MP2 poistuva (2)'!$B$6:$B$29</c:f>
              <c:numCache>
                <c:formatCode>0</c:formatCode>
                <c:ptCount val="24"/>
                <c:pt idx="0">
                  <c:v>0.4</c:v>
                </c:pt>
                <c:pt idx="1">
                  <c:v>1.2</c:v>
                </c:pt>
                <c:pt idx="2">
                  <c:v>0.8</c:v>
                </c:pt>
                <c:pt idx="3">
                  <c:v>0.8</c:v>
                </c:pt>
                <c:pt idx="4">
                  <c:v>3.4</c:v>
                </c:pt>
                <c:pt idx="5">
                  <c:v>8.4</c:v>
                </c:pt>
                <c:pt idx="6">
                  <c:v>30.2</c:v>
                </c:pt>
                <c:pt idx="7">
                  <c:v>69.2</c:v>
                </c:pt>
                <c:pt idx="8">
                  <c:v>58.2</c:v>
                </c:pt>
                <c:pt idx="9">
                  <c:v>40</c:v>
                </c:pt>
                <c:pt idx="10">
                  <c:v>30.2</c:v>
                </c:pt>
                <c:pt idx="11">
                  <c:v>40.4</c:v>
                </c:pt>
                <c:pt idx="12">
                  <c:v>51</c:v>
                </c:pt>
                <c:pt idx="13">
                  <c:v>41</c:v>
                </c:pt>
                <c:pt idx="14">
                  <c:v>54</c:v>
                </c:pt>
                <c:pt idx="15">
                  <c:v>55.6</c:v>
                </c:pt>
                <c:pt idx="16">
                  <c:v>65</c:v>
                </c:pt>
                <c:pt idx="17">
                  <c:v>46.4</c:v>
                </c:pt>
                <c:pt idx="18">
                  <c:v>37.799999999999997</c:v>
                </c:pt>
                <c:pt idx="19">
                  <c:v>34</c:v>
                </c:pt>
                <c:pt idx="20">
                  <c:v>21.8</c:v>
                </c:pt>
                <c:pt idx="21">
                  <c:v>12.2</c:v>
                </c:pt>
                <c:pt idx="22">
                  <c:v>5</c:v>
                </c:pt>
                <c:pt idx="23">
                  <c:v>4.4000000000000004</c:v>
                </c:pt>
              </c:numCache>
            </c:numRef>
          </c:val>
          <c:smooth val="0"/>
          <c:extLst>
            <c:ext xmlns:c16="http://schemas.microsoft.com/office/drawing/2014/chart" uri="{C3380CC4-5D6E-409C-BE32-E72D297353CC}">
              <c16:uniqueId val="{00000000-48EA-4286-B74D-EFEC56246223}"/>
            </c:ext>
          </c:extLst>
        </c:ser>
        <c:ser>
          <c:idx val="1"/>
          <c:order val="1"/>
          <c:tx>
            <c:strRef>
              <c:f>'[Liikennemäärät_kuvaajat.xlsx]MP2 poistuva (2)'!$C$5</c:f>
              <c:strCache>
                <c:ptCount val="1"/>
                <c:pt idx="0">
                  <c:v>Jälkeen 1</c:v>
                </c:pt>
              </c:strCache>
            </c:strRef>
          </c:tx>
          <c:spPr>
            <a:ln w="28575" cap="rnd">
              <a:solidFill>
                <a:schemeClr val="accent1">
                  <a:lumMod val="50000"/>
                </a:schemeClr>
              </a:solidFill>
              <a:round/>
            </a:ln>
            <a:effectLst/>
          </c:spPr>
          <c:marker>
            <c:symbol val="none"/>
          </c:marker>
          <c:cat>
            <c:strRef>
              <c:f>'[Liikennemäärät_kuvaajat.xlsx]MP2 poistuva (2)'!$A$6:$A$29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'[Liikennemäärät_kuvaajat.xlsx]MP2 poistuva (2)'!$C$6:$C$29</c:f>
              <c:numCache>
                <c:formatCode>0</c:formatCode>
                <c:ptCount val="24"/>
                <c:pt idx="0">
                  <c:v>1</c:v>
                </c:pt>
                <c:pt idx="1">
                  <c:v>1</c:v>
                </c:pt>
                <c:pt idx="2">
                  <c:v>1</c:v>
                </c:pt>
                <c:pt idx="3">
                  <c:v>0.8</c:v>
                </c:pt>
                <c:pt idx="4">
                  <c:v>2.6</c:v>
                </c:pt>
                <c:pt idx="5">
                  <c:v>8.8000000000000007</c:v>
                </c:pt>
                <c:pt idx="6">
                  <c:v>34.200000000000003</c:v>
                </c:pt>
                <c:pt idx="7">
                  <c:v>55.4</c:v>
                </c:pt>
                <c:pt idx="8">
                  <c:v>54.2</c:v>
                </c:pt>
                <c:pt idx="9">
                  <c:v>44</c:v>
                </c:pt>
                <c:pt idx="10">
                  <c:v>38.6</c:v>
                </c:pt>
                <c:pt idx="11">
                  <c:v>40</c:v>
                </c:pt>
                <c:pt idx="12">
                  <c:v>41.6</c:v>
                </c:pt>
                <c:pt idx="13">
                  <c:v>15.8</c:v>
                </c:pt>
                <c:pt idx="14">
                  <c:v>18.8</c:v>
                </c:pt>
                <c:pt idx="15">
                  <c:v>17.8</c:v>
                </c:pt>
                <c:pt idx="16">
                  <c:v>19.8</c:v>
                </c:pt>
                <c:pt idx="17">
                  <c:v>27.4</c:v>
                </c:pt>
                <c:pt idx="18">
                  <c:v>41</c:v>
                </c:pt>
                <c:pt idx="19">
                  <c:v>46.4</c:v>
                </c:pt>
                <c:pt idx="20">
                  <c:v>35.4</c:v>
                </c:pt>
                <c:pt idx="21">
                  <c:v>16.399999999999999</c:v>
                </c:pt>
                <c:pt idx="22">
                  <c:v>10.6</c:v>
                </c:pt>
                <c:pt idx="23">
                  <c:v>9.1999999999999993</c:v>
                </c:pt>
              </c:numCache>
            </c:numRef>
          </c:val>
          <c:smooth val="0"/>
          <c:extLst>
            <c:ext xmlns:c16="http://schemas.microsoft.com/office/drawing/2014/chart" uri="{C3380CC4-5D6E-409C-BE32-E72D297353CC}">
              <c16:uniqueId val="{00000001-48EA-4286-B74D-EFEC56246223}"/>
            </c:ext>
          </c:extLst>
        </c:ser>
        <c:ser>
          <c:idx val="2"/>
          <c:order val="2"/>
          <c:tx>
            <c:strRef>
              <c:f>'[Liikennemäärät_kuvaajat.xlsx]MP2 poistuva (2)'!$D$5</c:f>
              <c:strCache>
                <c:ptCount val="1"/>
                <c:pt idx="0">
                  <c:v>Jälkeen 2</c:v>
                </c:pt>
              </c:strCache>
            </c:strRef>
          </c:tx>
          <c:spPr>
            <a:ln w="28575" cap="rnd">
              <a:solidFill>
                <a:schemeClr val="accent3"/>
              </a:solidFill>
              <a:round/>
            </a:ln>
            <a:effectLst/>
          </c:spPr>
          <c:marker>
            <c:symbol val="none"/>
          </c:marker>
          <c:cat>
            <c:strRef>
              <c:f>'[Liikennemäärät_kuvaajat.xlsx]MP2 poistuva (2)'!$A$6:$A$29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'[Liikennemäärät_kuvaajat.xlsx]MP2 poistuva (2)'!$D$6:$D$29</c:f>
              <c:numCache>
                <c:formatCode>0</c:formatCode>
                <c:ptCount val="24"/>
                <c:pt idx="0">
                  <c:v>0.66666666666666663</c:v>
                </c:pt>
                <c:pt idx="1">
                  <c:v>0.33333333333333331</c:v>
                </c:pt>
                <c:pt idx="2">
                  <c:v>1</c:v>
                </c:pt>
                <c:pt idx="3">
                  <c:v>1</c:v>
                </c:pt>
                <c:pt idx="4">
                  <c:v>2</c:v>
                </c:pt>
                <c:pt idx="5">
                  <c:v>7.333333333333333</c:v>
                </c:pt>
                <c:pt idx="6">
                  <c:v>22</c:v>
                </c:pt>
                <c:pt idx="7">
                  <c:v>70.333333333333329</c:v>
                </c:pt>
                <c:pt idx="8">
                  <c:v>51</c:v>
                </c:pt>
                <c:pt idx="9">
                  <c:v>33.333333333333336</c:v>
                </c:pt>
                <c:pt idx="10">
                  <c:v>27.666666666666668</c:v>
                </c:pt>
                <c:pt idx="11">
                  <c:v>46.333333333333336</c:v>
                </c:pt>
                <c:pt idx="12">
                  <c:v>39.666666666666664</c:v>
                </c:pt>
                <c:pt idx="13">
                  <c:v>25</c:v>
                </c:pt>
                <c:pt idx="14">
                  <c:v>19.333333333333332</c:v>
                </c:pt>
                <c:pt idx="15">
                  <c:v>0</c:v>
                </c:pt>
                <c:pt idx="16">
                  <c:v>0</c:v>
                </c:pt>
                <c:pt idx="17">
                  <c:v>0</c:v>
                </c:pt>
                <c:pt idx="18">
                  <c:v>7.666666666666667</c:v>
                </c:pt>
                <c:pt idx="19">
                  <c:v>18.666666666666668</c:v>
                </c:pt>
                <c:pt idx="20">
                  <c:v>22.666666666666668</c:v>
                </c:pt>
                <c:pt idx="21">
                  <c:v>13</c:v>
                </c:pt>
                <c:pt idx="22">
                  <c:v>4.666666666666667</c:v>
                </c:pt>
                <c:pt idx="23">
                  <c:v>5.666666666666667</c:v>
                </c:pt>
              </c:numCache>
            </c:numRef>
          </c:val>
          <c:smooth val="0"/>
          <c:extLst>
            <c:ext xmlns:c16="http://schemas.microsoft.com/office/drawing/2014/chart" uri="{C3380CC4-5D6E-409C-BE32-E72D297353CC}">
              <c16:uniqueId val="{00000002-48EA-4286-B74D-EFEC56246223}"/>
            </c:ext>
          </c:extLst>
        </c:ser>
        <c:ser>
          <c:idx val="3"/>
          <c:order val="3"/>
          <c:tx>
            <c:strRef>
              <c:f>'[Liikennemäärät_kuvaajat.xlsx]MP2 poistuva (2)'!$E$5</c:f>
              <c:strCache>
                <c:ptCount val="1"/>
                <c:pt idx="0">
                  <c:v>Ennen</c:v>
                </c:pt>
              </c:strCache>
            </c:strRef>
          </c:tx>
          <c:spPr>
            <a:ln w="28575" cap="rnd">
              <a:solidFill>
                <a:schemeClr val="accent6">
                  <a:lumMod val="60000"/>
                  <a:lumOff val="40000"/>
                </a:schemeClr>
              </a:solidFill>
              <a:round/>
            </a:ln>
            <a:effectLst/>
          </c:spPr>
          <c:marker>
            <c:symbol val="none"/>
          </c:marker>
          <c:cat>
            <c:strRef>
              <c:f>'[Liikennemäärät_kuvaajat.xlsx]MP2 poistuva (2)'!$A$6:$A$29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'[Liikennemäärät_kuvaajat.xlsx]MP2 poistuva (2)'!$E$6:$E$29</c:f>
              <c:numCache>
                <c:formatCode>0</c:formatCode>
                <c:ptCount val="24"/>
                <c:pt idx="0">
                  <c:v>0.5</c:v>
                </c:pt>
                <c:pt idx="1">
                  <c:v>2</c:v>
                </c:pt>
                <c:pt idx="2">
                  <c:v>2</c:v>
                </c:pt>
                <c:pt idx="3">
                  <c:v>1.5</c:v>
                </c:pt>
                <c:pt idx="4">
                  <c:v>1</c:v>
                </c:pt>
                <c:pt idx="5">
                  <c:v>0.5</c:v>
                </c:pt>
                <c:pt idx="6">
                  <c:v>4</c:v>
                </c:pt>
                <c:pt idx="7">
                  <c:v>5.5</c:v>
                </c:pt>
                <c:pt idx="8">
                  <c:v>12</c:v>
                </c:pt>
                <c:pt idx="9">
                  <c:v>12</c:v>
                </c:pt>
                <c:pt idx="10">
                  <c:v>23</c:v>
                </c:pt>
                <c:pt idx="11">
                  <c:v>29</c:v>
                </c:pt>
                <c:pt idx="12">
                  <c:v>26</c:v>
                </c:pt>
                <c:pt idx="13">
                  <c:v>28.5</c:v>
                </c:pt>
                <c:pt idx="14">
                  <c:v>21.5</c:v>
                </c:pt>
                <c:pt idx="15">
                  <c:v>32.5</c:v>
                </c:pt>
                <c:pt idx="16">
                  <c:v>35.5</c:v>
                </c:pt>
                <c:pt idx="17">
                  <c:v>21.5</c:v>
                </c:pt>
                <c:pt idx="18">
                  <c:v>24.5</c:v>
                </c:pt>
                <c:pt idx="19">
                  <c:v>20</c:v>
                </c:pt>
                <c:pt idx="20">
                  <c:v>9</c:v>
                </c:pt>
                <c:pt idx="21">
                  <c:v>9.5</c:v>
                </c:pt>
                <c:pt idx="22">
                  <c:v>6</c:v>
                </c:pt>
                <c:pt idx="23">
                  <c:v>3.5</c:v>
                </c:pt>
              </c:numCache>
            </c:numRef>
          </c:val>
          <c:smooth val="0"/>
          <c:extLst>
            <c:ext xmlns:c16="http://schemas.microsoft.com/office/drawing/2014/chart" uri="{C3380CC4-5D6E-409C-BE32-E72D297353CC}">
              <c16:uniqueId val="{00000003-48EA-4286-B74D-EFEC56246223}"/>
            </c:ext>
          </c:extLst>
        </c:ser>
        <c:ser>
          <c:idx val="4"/>
          <c:order val="4"/>
          <c:tx>
            <c:strRef>
              <c:f>'[Liikennemäärät_kuvaajat.xlsx]MP2 poistuva (2)'!$F$5</c:f>
              <c:strCache>
                <c:ptCount val="1"/>
                <c:pt idx="0">
                  <c:v>Jälkeen 1</c:v>
                </c:pt>
              </c:strCache>
            </c:strRef>
          </c:tx>
          <c:spPr>
            <a:ln w="28575" cap="rnd">
              <a:solidFill>
                <a:schemeClr val="accent6">
                  <a:lumMod val="75000"/>
                </a:schemeClr>
              </a:solidFill>
              <a:round/>
            </a:ln>
            <a:effectLst/>
          </c:spPr>
          <c:marker>
            <c:symbol val="none"/>
          </c:marker>
          <c:cat>
            <c:strRef>
              <c:f>'[Liikennemäärät_kuvaajat.xlsx]MP2 poistuva (2)'!$A$6:$A$29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'[Liikennemäärät_kuvaajat.xlsx]MP2 poistuva (2)'!$F$6:$F$29</c:f>
              <c:numCache>
                <c:formatCode>0</c:formatCode>
                <c:ptCount val="24"/>
                <c:pt idx="0">
                  <c:v>5.5</c:v>
                </c:pt>
                <c:pt idx="1">
                  <c:v>3.5</c:v>
                </c:pt>
                <c:pt idx="2">
                  <c:v>3</c:v>
                </c:pt>
                <c:pt idx="3">
                  <c:v>0.5</c:v>
                </c:pt>
                <c:pt idx="4">
                  <c:v>0</c:v>
                </c:pt>
                <c:pt idx="5">
                  <c:v>1</c:v>
                </c:pt>
                <c:pt idx="6">
                  <c:v>12.5</c:v>
                </c:pt>
                <c:pt idx="7">
                  <c:v>25</c:v>
                </c:pt>
                <c:pt idx="8">
                  <c:v>22.5</c:v>
                </c:pt>
                <c:pt idx="9">
                  <c:v>28.5</c:v>
                </c:pt>
                <c:pt idx="10">
                  <c:v>35.5</c:v>
                </c:pt>
                <c:pt idx="11">
                  <c:v>37</c:v>
                </c:pt>
                <c:pt idx="12">
                  <c:v>48.5</c:v>
                </c:pt>
                <c:pt idx="13">
                  <c:v>32.5</c:v>
                </c:pt>
                <c:pt idx="14">
                  <c:v>41</c:v>
                </c:pt>
                <c:pt idx="15">
                  <c:v>36.5</c:v>
                </c:pt>
                <c:pt idx="16">
                  <c:v>54</c:v>
                </c:pt>
                <c:pt idx="17">
                  <c:v>38.5</c:v>
                </c:pt>
                <c:pt idx="18">
                  <c:v>46</c:v>
                </c:pt>
                <c:pt idx="19">
                  <c:v>35.5</c:v>
                </c:pt>
                <c:pt idx="20">
                  <c:v>39.5</c:v>
                </c:pt>
                <c:pt idx="21">
                  <c:v>36</c:v>
                </c:pt>
                <c:pt idx="22">
                  <c:v>25.5</c:v>
                </c:pt>
                <c:pt idx="23">
                  <c:v>20.5</c:v>
                </c:pt>
              </c:numCache>
            </c:numRef>
          </c:val>
          <c:smooth val="0"/>
          <c:extLst>
            <c:ext xmlns:c16="http://schemas.microsoft.com/office/drawing/2014/chart" uri="{C3380CC4-5D6E-409C-BE32-E72D297353CC}">
              <c16:uniqueId val="{00000004-48EA-4286-B74D-EFEC56246223}"/>
            </c:ext>
          </c:extLst>
        </c:ser>
        <c:ser>
          <c:idx val="5"/>
          <c:order val="5"/>
          <c:tx>
            <c:strRef>
              <c:f>'[Liikennemäärät_kuvaajat.xlsx]MP2 poistuva (2)'!$G$5</c:f>
              <c:strCache>
                <c:ptCount val="1"/>
                <c:pt idx="0">
                  <c:v>Jälkeen 2</c:v>
                </c:pt>
              </c:strCache>
            </c:strRef>
          </c:tx>
          <c:spPr>
            <a:ln w="28575" cap="rnd">
              <a:solidFill>
                <a:schemeClr val="accent6"/>
              </a:solidFill>
              <a:round/>
            </a:ln>
            <a:effectLst/>
          </c:spPr>
          <c:marker>
            <c:symbol val="none"/>
          </c:marker>
          <c:cat>
            <c:strRef>
              <c:f>'[Liikennemäärät_kuvaajat.xlsx]MP2 poistuva (2)'!$A$6:$A$29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'[Liikennemäärät_kuvaajat.xlsx]MP2 poistuva (2)'!$G$6:$G$29</c:f>
              <c:numCache>
                <c:formatCode>0</c:formatCode>
                <c:ptCount val="24"/>
                <c:pt idx="0">
                  <c:v>4</c:v>
                </c:pt>
                <c:pt idx="1">
                  <c:v>0.5</c:v>
                </c:pt>
                <c:pt idx="2">
                  <c:v>1.5</c:v>
                </c:pt>
                <c:pt idx="3">
                  <c:v>1.5</c:v>
                </c:pt>
                <c:pt idx="4">
                  <c:v>3.5</c:v>
                </c:pt>
                <c:pt idx="5">
                  <c:v>2</c:v>
                </c:pt>
                <c:pt idx="6">
                  <c:v>4</c:v>
                </c:pt>
                <c:pt idx="7">
                  <c:v>8</c:v>
                </c:pt>
                <c:pt idx="8">
                  <c:v>12</c:v>
                </c:pt>
                <c:pt idx="9">
                  <c:v>16</c:v>
                </c:pt>
                <c:pt idx="10">
                  <c:v>10</c:v>
                </c:pt>
                <c:pt idx="11">
                  <c:v>6</c:v>
                </c:pt>
                <c:pt idx="12">
                  <c:v>8.5</c:v>
                </c:pt>
                <c:pt idx="13">
                  <c:v>10.5</c:v>
                </c:pt>
                <c:pt idx="14">
                  <c:v>2</c:v>
                </c:pt>
                <c:pt idx="15">
                  <c:v>12</c:v>
                </c:pt>
                <c:pt idx="16">
                  <c:v>15.5</c:v>
                </c:pt>
                <c:pt idx="17">
                  <c:v>11.5</c:v>
                </c:pt>
                <c:pt idx="18">
                  <c:v>27.5</c:v>
                </c:pt>
                <c:pt idx="19">
                  <c:v>24</c:v>
                </c:pt>
                <c:pt idx="20">
                  <c:v>15.5</c:v>
                </c:pt>
                <c:pt idx="21">
                  <c:v>15</c:v>
                </c:pt>
                <c:pt idx="22">
                  <c:v>10.5</c:v>
                </c:pt>
                <c:pt idx="23">
                  <c:v>5.5</c:v>
                </c:pt>
              </c:numCache>
            </c:numRef>
          </c:val>
          <c:smooth val="0"/>
          <c:extLst>
            <c:ext xmlns:c16="http://schemas.microsoft.com/office/drawing/2014/chart" uri="{C3380CC4-5D6E-409C-BE32-E72D297353CC}">
              <c16:uniqueId val="{00000005-48EA-4286-B74D-EFEC56246223}"/>
            </c:ext>
          </c:extLst>
        </c:ser>
        <c:dLbls>
          <c:showLegendKey val="0"/>
          <c:showVal val="0"/>
          <c:showCatName val="0"/>
          <c:showSerName val="0"/>
          <c:showPercent val="0"/>
          <c:showBubbleSize val="0"/>
        </c:dLbls>
        <c:smooth val="0"/>
        <c:axId val="544659208"/>
        <c:axId val="544659536"/>
      </c:lineChart>
      <c:catAx>
        <c:axId val="544659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aseline="0"/>
                  <a:t>Arki	</a:t>
                </a:r>
                <a:r>
                  <a:rPr lang="en-GB" baseline="0">
                    <a:solidFill>
                      <a:schemeClr val="accent6">
                        <a:lumMod val="75000"/>
                      </a:schemeClr>
                    </a:solidFill>
                  </a:rPr>
                  <a:t>       Viikonloppu</a:t>
                </a:r>
                <a:endParaRPr lang="en-GB">
                  <a:solidFill>
                    <a:schemeClr val="accent6">
                      <a:lumMod val="75000"/>
                    </a:schemeClr>
                  </a:solidFill>
                </a:endParaRPr>
              </a:p>
            </c:rich>
          </c:tx>
          <c:layout>
            <c:manualLayout>
              <c:xMode val="edge"/>
              <c:yMode val="edge"/>
              <c:x val="0.37888732551042809"/>
              <c:y val="0.830134267898593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4659536"/>
        <c:crosses val="autoZero"/>
        <c:auto val="1"/>
        <c:lblAlgn val="ctr"/>
        <c:lblOffset val="100"/>
        <c:noMultiLvlLbl val="0"/>
      </c:catAx>
      <c:valAx>
        <c:axId val="544659536"/>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Ajon/h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4659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MP1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6"/>
          <c:order val="6"/>
          <c:tx>
            <c:strRef>
              <c:f>Keskinopeudet!$C$30</c:f>
              <c:strCache>
                <c:ptCount val="1"/>
                <c:pt idx="0">
                  <c:v>V85 ennen</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Keskinopeudet!$C$32:$C$38</c:f>
              <c:numCache>
                <c:formatCode>0</c:formatCode>
                <c:ptCount val="7"/>
                <c:pt idx="0">
                  <c:v>47</c:v>
                </c:pt>
                <c:pt idx="1">
                  <c:v>46</c:v>
                </c:pt>
                <c:pt idx="2">
                  <c:v>48</c:v>
                </c:pt>
                <c:pt idx="3">
                  <c:v>46</c:v>
                </c:pt>
                <c:pt idx="4">
                  <c:v>47</c:v>
                </c:pt>
                <c:pt idx="5" formatCode="General">
                  <c:v>51</c:v>
                </c:pt>
                <c:pt idx="6" formatCode="General">
                  <c:v>51</c:v>
                </c:pt>
              </c:numCache>
              <c:extLst xmlns:c15="http://schemas.microsoft.com/office/drawing/2012/chart"/>
            </c:numRef>
          </c:val>
          <c:extLst>
            <c:ext xmlns:c16="http://schemas.microsoft.com/office/drawing/2014/chart" uri="{C3380CC4-5D6E-409C-BE32-E72D297353CC}">
              <c16:uniqueId val="{00000003-1D9C-47C0-A490-65DD4056910A}"/>
            </c:ext>
          </c:extLst>
        </c:ser>
        <c:ser>
          <c:idx val="8"/>
          <c:order val="8"/>
          <c:tx>
            <c:strRef>
              <c:f>Keskinopeudet!$E$30</c:f>
              <c:strCache>
                <c:ptCount val="1"/>
                <c:pt idx="0">
                  <c:v>V85 jälkeen 1</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Keskinopeudet!$E$32:$E$38</c:f>
              <c:numCache>
                <c:formatCode>General</c:formatCode>
                <c:ptCount val="7"/>
                <c:pt idx="0">
                  <c:v>47</c:v>
                </c:pt>
                <c:pt idx="1">
                  <c:v>47</c:v>
                </c:pt>
                <c:pt idx="2">
                  <c:v>47</c:v>
                </c:pt>
                <c:pt idx="3">
                  <c:v>46</c:v>
                </c:pt>
                <c:pt idx="4">
                  <c:v>47</c:v>
                </c:pt>
                <c:pt idx="5">
                  <c:v>50</c:v>
                </c:pt>
                <c:pt idx="6">
                  <c:v>49</c:v>
                </c:pt>
              </c:numCache>
              <c:extLst xmlns:c15="http://schemas.microsoft.com/office/drawing/2012/chart"/>
            </c:numRef>
          </c:val>
          <c:extLst>
            <c:ext xmlns:c16="http://schemas.microsoft.com/office/drawing/2014/chart" uri="{C3380CC4-5D6E-409C-BE32-E72D297353CC}">
              <c16:uniqueId val="{00000004-1D9C-47C0-A490-65DD4056910A}"/>
            </c:ext>
          </c:extLst>
        </c:ser>
        <c:ser>
          <c:idx val="10"/>
          <c:order val="10"/>
          <c:tx>
            <c:strRef>
              <c:f>Keskinopeudet!$G$30</c:f>
              <c:strCache>
                <c:ptCount val="1"/>
                <c:pt idx="0">
                  <c:v>V85 jälkeen 2</c:v>
                </c:pt>
              </c:strCache>
            </c:strRef>
          </c:tx>
          <c:spPr>
            <a:solidFill>
              <a:srgbClr val="D2601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Keskinopeudet!$G$32:$G$38</c:f>
              <c:numCache>
                <c:formatCode>General</c:formatCode>
                <c:ptCount val="7"/>
                <c:pt idx="0">
                  <c:v>45</c:v>
                </c:pt>
                <c:pt idx="1">
                  <c:v>44</c:v>
                </c:pt>
                <c:pt idx="2">
                  <c:v>44</c:v>
                </c:pt>
                <c:pt idx="3">
                  <c:v>43.100000000000023</c:v>
                </c:pt>
                <c:pt idx="4">
                  <c:v>44</c:v>
                </c:pt>
                <c:pt idx="5">
                  <c:v>46</c:v>
                </c:pt>
                <c:pt idx="6">
                  <c:v>49</c:v>
                </c:pt>
              </c:numCache>
              <c:extLst xmlns:c15="http://schemas.microsoft.com/office/drawing/2012/chart"/>
            </c:numRef>
          </c:val>
          <c:extLst>
            <c:ext xmlns:c16="http://schemas.microsoft.com/office/drawing/2014/chart" uri="{C3380CC4-5D6E-409C-BE32-E72D297353CC}">
              <c16:uniqueId val="{00000005-1D9C-47C0-A490-65DD4056910A}"/>
            </c:ext>
          </c:extLst>
        </c:ser>
        <c:dLbls>
          <c:dLblPos val="outEnd"/>
          <c:showLegendKey val="0"/>
          <c:showVal val="1"/>
          <c:showCatName val="0"/>
          <c:showSerName val="0"/>
          <c:showPercent val="0"/>
          <c:showBubbleSize val="0"/>
        </c:dLbls>
        <c:gapWidth val="219"/>
        <c:overlap val="-27"/>
        <c:axId val="514762968"/>
        <c:axId val="514760016"/>
        <c:extLst>
          <c:ext xmlns:c15="http://schemas.microsoft.com/office/drawing/2012/chart" uri="{02D57815-91ED-43cb-92C2-25804820EDAC}">
            <c15:filteredBarSeries>
              <c15:ser>
                <c:idx val="0"/>
                <c:order val="0"/>
                <c:tx>
                  <c:strRef>
                    <c:extLst>
                      <c:ext uri="{02D57815-91ED-43cb-92C2-25804820EDAC}">
                        <c15:formulaRef>
                          <c15:sqref>Keskinopeudet!$C$5</c15:sqref>
                        </c15:formulaRef>
                      </c:ext>
                    </c:extLst>
                    <c:strCache>
                      <c:ptCount val="1"/>
                      <c:pt idx="0">
                        <c:v>Keskinopeus ennen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c:ext uri="{02D57815-91ED-43cb-92C2-25804820EDAC}">
                        <c15:formulaRef>
                          <c15:sqref>Keskinopeudet!$C$7:$C$13</c15:sqref>
                        </c15:formulaRef>
                      </c:ext>
                    </c:extLst>
                    <c:numCache>
                      <c:formatCode>0</c:formatCode>
                      <c:ptCount val="7"/>
                      <c:pt idx="0">
                        <c:v>38.35</c:v>
                      </c:pt>
                      <c:pt idx="1">
                        <c:v>38.56</c:v>
                      </c:pt>
                      <c:pt idx="2">
                        <c:v>39.67</c:v>
                      </c:pt>
                      <c:pt idx="3">
                        <c:v>37.58</c:v>
                      </c:pt>
                      <c:pt idx="4">
                        <c:v>38.29</c:v>
                      </c:pt>
                      <c:pt idx="5">
                        <c:v>43.29</c:v>
                      </c:pt>
                      <c:pt idx="6">
                        <c:v>43.1</c:v>
                      </c:pt>
                    </c:numCache>
                  </c:numRef>
                </c:val>
                <c:extLst>
                  <c:ext xmlns:c16="http://schemas.microsoft.com/office/drawing/2014/chart" uri="{C3380CC4-5D6E-409C-BE32-E72D297353CC}">
                    <c16:uniqueId val="{00000000-1D9C-47C0-A490-65DD4056910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Keskinopeudet!$D$6</c15:sqref>
                        </c15:formulaRef>
                      </c:ext>
                    </c:extLst>
                    <c:strCache>
                      <c:ptCount val="1"/>
                      <c:pt idx="0">
                        <c:v>poistuva_en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Keskinopeudet!$D$7:$D$13</c15:sqref>
                        </c15:formulaRef>
                      </c:ext>
                    </c:extLst>
                    <c:numCache>
                      <c:formatCode>0</c:formatCode>
                      <c:ptCount val="7"/>
                      <c:pt idx="0">
                        <c:v>38.33</c:v>
                      </c:pt>
                      <c:pt idx="1">
                        <c:v>38.57</c:v>
                      </c:pt>
                      <c:pt idx="2">
                        <c:v>39.659999999999997</c:v>
                      </c:pt>
                      <c:pt idx="3">
                        <c:v>37.57</c:v>
                      </c:pt>
                      <c:pt idx="4">
                        <c:v>38.299999999999997</c:v>
                      </c:pt>
                      <c:pt idx="5">
                        <c:v>43.28</c:v>
                      </c:pt>
                      <c:pt idx="6">
                        <c:v>43.09</c:v>
                      </c:pt>
                    </c:numCache>
                  </c:numRef>
                </c:val>
                <c:extLst xmlns:c15="http://schemas.microsoft.com/office/drawing/2012/chart">
                  <c:ext xmlns:c16="http://schemas.microsoft.com/office/drawing/2014/chart" uri="{C3380CC4-5D6E-409C-BE32-E72D297353CC}">
                    <c16:uniqueId val="{00000006-1D9C-47C0-A490-65DD4056910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Keskinopeudet!$E$5</c15:sqref>
                        </c15:formulaRef>
                      </c:ext>
                    </c:extLst>
                    <c:strCache>
                      <c:ptCount val="1"/>
                      <c:pt idx="0">
                        <c:v>Keskinopeus jälkeen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Keskinopeudet!$E$7:$E$13</c15:sqref>
                        </c15:formulaRef>
                      </c:ext>
                    </c:extLst>
                    <c:numCache>
                      <c:formatCode>General</c:formatCode>
                      <c:ptCount val="7"/>
                      <c:pt idx="0">
                        <c:v>39</c:v>
                      </c:pt>
                      <c:pt idx="1">
                        <c:v>39</c:v>
                      </c:pt>
                      <c:pt idx="2">
                        <c:v>39</c:v>
                      </c:pt>
                      <c:pt idx="3">
                        <c:v>39</c:v>
                      </c:pt>
                      <c:pt idx="4">
                        <c:v>39</c:v>
                      </c:pt>
                      <c:pt idx="5">
                        <c:v>42</c:v>
                      </c:pt>
                      <c:pt idx="6">
                        <c:v>42</c:v>
                      </c:pt>
                    </c:numCache>
                  </c:numRef>
                </c:val>
                <c:extLst xmlns:c15="http://schemas.microsoft.com/office/drawing/2012/chart">
                  <c:ext xmlns:c16="http://schemas.microsoft.com/office/drawing/2014/chart" uri="{C3380CC4-5D6E-409C-BE32-E72D297353CC}">
                    <c16:uniqueId val="{00000001-1D9C-47C0-A490-65DD4056910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Keskinopeudet!$F$6</c15:sqref>
                        </c15:formulaRef>
                      </c:ext>
                    </c:extLst>
                    <c:strCache>
                      <c:ptCount val="1"/>
                      <c:pt idx="0">
                        <c:v>poistuva_j</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Keskinopeudet!$F$7:$F$13</c15:sqref>
                        </c15:formulaRef>
                      </c:ext>
                    </c:extLst>
                    <c:numCache>
                      <c:formatCode>General</c:formatCode>
                      <c:ptCount val="7"/>
                      <c:pt idx="0">
                        <c:v>40</c:v>
                      </c:pt>
                      <c:pt idx="1">
                        <c:v>39</c:v>
                      </c:pt>
                      <c:pt idx="2">
                        <c:v>40</c:v>
                      </c:pt>
                      <c:pt idx="3">
                        <c:v>40</c:v>
                      </c:pt>
                      <c:pt idx="4">
                        <c:v>39</c:v>
                      </c:pt>
                      <c:pt idx="5">
                        <c:v>43</c:v>
                      </c:pt>
                      <c:pt idx="6">
                        <c:v>43</c:v>
                      </c:pt>
                    </c:numCache>
                  </c:numRef>
                </c:val>
                <c:extLst xmlns:c15="http://schemas.microsoft.com/office/drawing/2012/chart">
                  <c:ext xmlns:c16="http://schemas.microsoft.com/office/drawing/2014/chart" uri="{C3380CC4-5D6E-409C-BE32-E72D297353CC}">
                    <c16:uniqueId val="{00000007-1D9C-47C0-A490-65DD4056910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Keskinopeudet!$G$5</c15:sqref>
                        </c15:formulaRef>
                      </c:ext>
                    </c:extLst>
                    <c:strCache>
                      <c:ptCount val="1"/>
                      <c:pt idx="0">
                        <c:v>Keskinopeus jälkeen 2</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Keskinopeudet!$G$7:$G$13</c15:sqref>
                        </c15:formulaRef>
                      </c:ext>
                    </c:extLst>
                    <c:numCache>
                      <c:formatCode>0</c:formatCode>
                      <c:ptCount val="7"/>
                      <c:pt idx="0">
                        <c:v>38.25122349102773</c:v>
                      </c:pt>
                      <c:pt idx="1">
                        <c:v>36.826153846153844</c:v>
                      </c:pt>
                      <c:pt idx="2">
                        <c:v>36.124792013311151</c:v>
                      </c:pt>
                      <c:pt idx="3">
                        <c:v>36.20220082530949</c:v>
                      </c:pt>
                      <c:pt idx="4">
                        <c:v>35.971305595408893</c:v>
                      </c:pt>
                      <c:pt idx="5">
                        <c:v>39.579670329670328</c:v>
                      </c:pt>
                      <c:pt idx="6">
                        <c:v>41.195652173913047</c:v>
                      </c:pt>
                    </c:numCache>
                  </c:numRef>
                </c:val>
                <c:extLst xmlns:c15="http://schemas.microsoft.com/office/drawing/2012/chart">
                  <c:ext xmlns:c16="http://schemas.microsoft.com/office/drawing/2014/chart" uri="{C3380CC4-5D6E-409C-BE32-E72D297353CC}">
                    <c16:uniqueId val="{00000002-1D9C-47C0-A490-65DD4056910A}"/>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Keskinopeudet!$H$6</c15:sqref>
                        </c15:formulaRef>
                      </c:ext>
                    </c:extLst>
                    <c:strCache>
                      <c:ptCount val="1"/>
                      <c:pt idx="0">
                        <c:v>poistuva_elo</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Keskinopeudet!$H$7:$H$13</c15:sqref>
                        </c15:formulaRef>
                      </c:ext>
                    </c:extLst>
                    <c:numCache>
                      <c:formatCode>0</c:formatCode>
                      <c:ptCount val="7"/>
                      <c:pt idx="0">
                        <c:v>37.836734693877553</c:v>
                      </c:pt>
                      <c:pt idx="1">
                        <c:v>37.469357249626306</c:v>
                      </c:pt>
                      <c:pt idx="2">
                        <c:v>37.272024729520865</c:v>
                      </c:pt>
                      <c:pt idx="3">
                        <c:v>37.575208913649028</c:v>
                      </c:pt>
                      <c:pt idx="4">
                        <c:v>37.129746835443036</c:v>
                      </c:pt>
                      <c:pt idx="5">
                        <c:v>40.789473684210527</c:v>
                      </c:pt>
                      <c:pt idx="6">
                        <c:v>42.248275862068965</c:v>
                      </c:pt>
                    </c:numCache>
                  </c:numRef>
                </c:val>
                <c:extLst xmlns:c15="http://schemas.microsoft.com/office/drawing/2012/chart">
                  <c:ext xmlns:c16="http://schemas.microsoft.com/office/drawing/2014/chart" uri="{C3380CC4-5D6E-409C-BE32-E72D297353CC}">
                    <c16:uniqueId val="{00000008-1D9C-47C0-A490-65DD4056910A}"/>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Keskinopeudet!$D$31</c15:sqref>
                        </c15:formulaRef>
                      </c:ext>
                    </c:extLst>
                    <c:strCache>
                      <c:ptCount val="1"/>
                      <c:pt idx="0">
                        <c:v>poistuva_en</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Keskinopeudet!$D$32:$D$38</c15:sqref>
                        </c15:formulaRef>
                      </c:ext>
                    </c:extLst>
                    <c:numCache>
                      <c:formatCode>0</c:formatCode>
                      <c:ptCount val="7"/>
                      <c:pt idx="0">
                        <c:v>47</c:v>
                      </c:pt>
                      <c:pt idx="1">
                        <c:v>48</c:v>
                      </c:pt>
                      <c:pt idx="2">
                        <c:v>48</c:v>
                      </c:pt>
                      <c:pt idx="3">
                        <c:v>46</c:v>
                      </c:pt>
                      <c:pt idx="4">
                        <c:v>47</c:v>
                      </c:pt>
                      <c:pt idx="5" formatCode="General">
                        <c:v>53</c:v>
                      </c:pt>
                      <c:pt idx="6" formatCode="General">
                        <c:v>51</c:v>
                      </c:pt>
                    </c:numCache>
                  </c:numRef>
                </c:val>
                <c:extLst xmlns:c15="http://schemas.microsoft.com/office/drawing/2012/chart">
                  <c:ext xmlns:c16="http://schemas.microsoft.com/office/drawing/2014/chart" uri="{C3380CC4-5D6E-409C-BE32-E72D297353CC}">
                    <c16:uniqueId val="{00000009-1D9C-47C0-A490-65DD4056910A}"/>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Keskinopeudet!$F$31</c15:sqref>
                        </c15:formulaRef>
                      </c:ext>
                    </c:extLst>
                    <c:strCache>
                      <c:ptCount val="1"/>
                      <c:pt idx="0">
                        <c:v>poistuva_j</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Keskinopeudet!$F$32:$F$38</c15:sqref>
                        </c15:formulaRef>
                      </c:ext>
                    </c:extLst>
                    <c:numCache>
                      <c:formatCode>General</c:formatCode>
                      <c:ptCount val="7"/>
                      <c:pt idx="0">
                        <c:v>48</c:v>
                      </c:pt>
                      <c:pt idx="1">
                        <c:v>47</c:v>
                      </c:pt>
                      <c:pt idx="2">
                        <c:v>48</c:v>
                      </c:pt>
                      <c:pt idx="3">
                        <c:v>47</c:v>
                      </c:pt>
                      <c:pt idx="4">
                        <c:v>47</c:v>
                      </c:pt>
                      <c:pt idx="5">
                        <c:v>51</c:v>
                      </c:pt>
                      <c:pt idx="6">
                        <c:v>49</c:v>
                      </c:pt>
                    </c:numCache>
                  </c:numRef>
                </c:val>
                <c:extLst xmlns:c15="http://schemas.microsoft.com/office/drawing/2012/chart">
                  <c:ext xmlns:c16="http://schemas.microsoft.com/office/drawing/2014/chart" uri="{C3380CC4-5D6E-409C-BE32-E72D297353CC}">
                    <c16:uniqueId val="{0000000A-1D9C-47C0-A490-65DD4056910A}"/>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Keskinopeudet!$H$31</c15:sqref>
                        </c15:formulaRef>
                      </c:ext>
                    </c:extLst>
                    <c:strCache>
                      <c:ptCount val="1"/>
                      <c:pt idx="0">
                        <c:v>poistuva_elo</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Keskinopeudet!$H$32:$H$38</c15:sqref>
                        </c15:formulaRef>
                      </c:ext>
                    </c:extLst>
                    <c:numCache>
                      <c:formatCode>General</c:formatCode>
                      <c:ptCount val="7"/>
                      <c:pt idx="0">
                        <c:v>46</c:v>
                      </c:pt>
                      <c:pt idx="1">
                        <c:v>46</c:v>
                      </c:pt>
                      <c:pt idx="2">
                        <c:v>46</c:v>
                      </c:pt>
                      <c:pt idx="3">
                        <c:v>46</c:v>
                      </c:pt>
                      <c:pt idx="4">
                        <c:v>45</c:v>
                      </c:pt>
                      <c:pt idx="5">
                        <c:v>48</c:v>
                      </c:pt>
                      <c:pt idx="6">
                        <c:v>50</c:v>
                      </c:pt>
                    </c:numCache>
                  </c:numRef>
                </c:val>
                <c:extLst xmlns:c15="http://schemas.microsoft.com/office/drawing/2012/chart">
                  <c:ext xmlns:c16="http://schemas.microsoft.com/office/drawing/2014/chart" uri="{C3380CC4-5D6E-409C-BE32-E72D297353CC}">
                    <c16:uniqueId val="{0000000B-1D9C-47C0-A490-65DD4056910A}"/>
                  </c:ext>
                </c:extLst>
              </c15:ser>
            </c15:filteredBarSeries>
          </c:ext>
        </c:extLst>
      </c:barChart>
      <c:catAx>
        <c:axId val="51476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760016"/>
        <c:crosses val="autoZero"/>
        <c:auto val="1"/>
        <c:lblAlgn val="ctr"/>
        <c:lblOffset val="100"/>
        <c:noMultiLvlLbl val="0"/>
      </c:catAx>
      <c:valAx>
        <c:axId val="514760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dirty="0"/>
                  <a:t>Km/h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762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MP1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'[Liikennemäärät_kuvaajat.xlsx]MP1 saapuva'!$B$5</c:f>
              <c:strCache>
                <c:ptCount val="1"/>
                <c:pt idx="0">
                  <c:v>Ennen</c:v>
                </c:pt>
              </c:strCache>
            </c:strRef>
          </c:tx>
          <c:spPr>
            <a:ln w="28575" cap="rnd">
              <a:solidFill>
                <a:schemeClr val="accent1">
                  <a:lumMod val="60000"/>
                  <a:lumOff val="40000"/>
                </a:schemeClr>
              </a:solidFill>
              <a:round/>
            </a:ln>
            <a:effectLst/>
          </c:spPr>
          <c:marker>
            <c:symbol val="none"/>
          </c:marker>
          <c:cat>
            <c:strRef>
              <c:f>'[Liikennemäärät_kuvaajat.xlsx]MP1 saapuva'!$A$6:$A$29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'[Liikennemäärät_kuvaajat.xlsx]MP1 saapuva'!$B$6:$B$29</c:f>
              <c:numCache>
                <c:formatCode>0</c:formatCode>
                <c:ptCount val="24"/>
                <c:pt idx="0">
                  <c:v>0.66666666666666663</c:v>
                </c:pt>
                <c:pt idx="1">
                  <c:v>1.6666666666666667</c:v>
                </c:pt>
                <c:pt idx="2">
                  <c:v>1.6666666666666667</c:v>
                </c:pt>
                <c:pt idx="3">
                  <c:v>1.6666666666666667</c:v>
                </c:pt>
                <c:pt idx="4">
                  <c:v>2.6666666666666665</c:v>
                </c:pt>
                <c:pt idx="5">
                  <c:v>4.333333333333333</c:v>
                </c:pt>
                <c:pt idx="6">
                  <c:v>29.666666666666668</c:v>
                </c:pt>
                <c:pt idx="7">
                  <c:v>78</c:v>
                </c:pt>
                <c:pt idx="8">
                  <c:v>58</c:v>
                </c:pt>
                <c:pt idx="9">
                  <c:v>42.666666666666664</c:v>
                </c:pt>
                <c:pt idx="10">
                  <c:v>37</c:v>
                </c:pt>
                <c:pt idx="11">
                  <c:v>39</c:v>
                </c:pt>
                <c:pt idx="12">
                  <c:v>45</c:v>
                </c:pt>
                <c:pt idx="13">
                  <c:v>48</c:v>
                </c:pt>
                <c:pt idx="14">
                  <c:v>48.666666666666664</c:v>
                </c:pt>
                <c:pt idx="15">
                  <c:v>45.333333333333336</c:v>
                </c:pt>
                <c:pt idx="16">
                  <c:v>77.333333333333329</c:v>
                </c:pt>
                <c:pt idx="17">
                  <c:v>53.666666666666664</c:v>
                </c:pt>
                <c:pt idx="18">
                  <c:v>46.666666666666664</c:v>
                </c:pt>
                <c:pt idx="19">
                  <c:v>44.666666666666664</c:v>
                </c:pt>
                <c:pt idx="20">
                  <c:v>34.333333333333336</c:v>
                </c:pt>
                <c:pt idx="21">
                  <c:v>14</c:v>
                </c:pt>
                <c:pt idx="22">
                  <c:v>10</c:v>
                </c:pt>
                <c:pt idx="23">
                  <c:v>3.6666666666666665</c:v>
                </c:pt>
              </c:numCache>
            </c:numRef>
          </c:val>
          <c:smooth val="0"/>
          <c:extLst>
            <c:ext xmlns:c16="http://schemas.microsoft.com/office/drawing/2014/chart" uri="{C3380CC4-5D6E-409C-BE32-E72D297353CC}">
              <c16:uniqueId val="{00000000-ED45-4B2D-899C-C879350A9DD4}"/>
            </c:ext>
          </c:extLst>
        </c:ser>
        <c:ser>
          <c:idx val="1"/>
          <c:order val="1"/>
          <c:tx>
            <c:strRef>
              <c:f>'[Liikennemäärät_kuvaajat.xlsx]MP1 saapuva'!$C$5</c:f>
              <c:strCache>
                <c:ptCount val="1"/>
                <c:pt idx="0">
                  <c:v>Jälkeen 1</c:v>
                </c:pt>
              </c:strCache>
            </c:strRef>
          </c:tx>
          <c:spPr>
            <a:ln w="28575" cap="rnd">
              <a:solidFill>
                <a:schemeClr val="accent1">
                  <a:lumMod val="50000"/>
                </a:schemeClr>
              </a:solidFill>
              <a:round/>
            </a:ln>
            <a:effectLst/>
          </c:spPr>
          <c:marker>
            <c:symbol val="none"/>
          </c:marker>
          <c:cat>
            <c:strRef>
              <c:f>'[Liikennemäärät_kuvaajat.xlsx]MP1 saapuva'!$A$6:$A$29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'[Liikennemäärät_kuvaajat.xlsx]MP1 saapuva'!$C$6:$C$29</c:f>
              <c:numCache>
                <c:formatCode>0</c:formatCode>
                <c:ptCount val="24"/>
                <c:pt idx="0">
                  <c:v>2.6666666666666665</c:v>
                </c:pt>
                <c:pt idx="1">
                  <c:v>2.3333333333333335</c:v>
                </c:pt>
                <c:pt idx="2">
                  <c:v>1.6666666666666667</c:v>
                </c:pt>
                <c:pt idx="3">
                  <c:v>2.6666666666666665</c:v>
                </c:pt>
                <c:pt idx="4">
                  <c:v>2</c:v>
                </c:pt>
                <c:pt idx="5">
                  <c:v>9.6666666666666661</c:v>
                </c:pt>
                <c:pt idx="6">
                  <c:v>23</c:v>
                </c:pt>
                <c:pt idx="7">
                  <c:v>82.666666666666671</c:v>
                </c:pt>
                <c:pt idx="8">
                  <c:v>50.333333333333336</c:v>
                </c:pt>
                <c:pt idx="9">
                  <c:v>46.333333333333336</c:v>
                </c:pt>
                <c:pt idx="10">
                  <c:v>41.666666666666664</c:v>
                </c:pt>
                <c:pt idx="11">
                  <c:v>48.333333333333336</c:v>
                </c:pt>
                <c:pt idx="12">
                  <c:v>39</c:v>
                </c:pt>
                <c:pt idx="13">
                  <c:v>45.666666666666664</c:v>
                </c:pt>
                <c:pt idx="14">
                  <c:v>41</c:v>
                </c:pt>
                <c:pt idx="15">
                  <c:v>58.666666666666664</c:v>
                </c:pt>
                <c:pt idx="16">
                  <c:v>60</c:v>
                </c:pt>
                <c:pt idx="17">
                  <c:v>43.666666666666664</c:v>
                </c:pt>
                <c:pt idx="18">
                  <c:v>46.666666666666664</c:v>
                </c:pt>
                <c:pt idx="19">
                  <c:v>48</c:v>
                </c:pt>
                <c:pt idx="20">
                  <c:v>36</c:v>
                </c:pt>
                <c:pt idx="21">
                  <c:v>25.333333333333332</c:v>
                </c:pt>
                <c:pt idx="22">
                  <c:v>12.333333333333334</c:v>
                </c:pt>
                <c:pt idx="23">
                  <c:v>6.666666666666667</c:v>
                </c:pt>
              </c:numCache>
            </c:numRef>
          </c:val>
          <c:smooth val="0"/>
          <c:extLst>
            <c:ext xmlns:c16="http://schemas.microsoft.com/office/drawing/2014/chart" uri="{C3380CC4-5D6E-409C-BE32-E72D297353CC}">
              <c16:uniqueId val="{00000001-ED45-4B2D-899C-C879350A9DD4}"/>
            </c:ext>
          </c:extLst>
        </c:ser>
        <c:ser>
          <c:idx val="2"/>
          <c:order val="2"/>
          <c:tx>
            <c:strRef>
              <c:f>'[Liikennemäärät_kuvaajat.xlsx]MP1 saapuva'!$D$5</c:f>
              <c:strCache>
                <c:ptCount val="1"/>
                <c:pt idx="0">
                  <c:v>Jälkeen 2</c:v>
                </c:pt>
              </c:strCache>
            </c:strRef>
          </c:tx>
          <c:spPr>
            <a:ln w="28575" cap="rnd">
              <a:solidFill>
                <a:schemeClr val="accent3"/>
              </a:solidFill>
              <a:round/>
            </a:ln>
            <a:effectLst/>
          </c:spPr>
          <c:marker>
            <c:symbol val="none"/>
          </c:marker>
          <c:cat>
            <c:strRef>
              <c:f>'[Liikennemäärät_kuvaajat.xlsx]MP1 saapuva'!$A$6:$A$29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'[Liikennemäärät_kuvaajat.xlsx]MP1 saapuva'!$D$6:$D$29</c:f>
              <c:numCache>
                <c:formatCode>0</c:formatCode>
                <c:ptCount val="24"/>
                <c:pt idx="0">
                  <c:v>2.6666666666666665</c:v>
                </c:pt>
                <c:pt idx="1">
                  <c:v>1.3333333333333333</c:v>
                </c:pt>
                <c:pt idx="2">
                  <c:v>0.66666666666666663</c:v>
                </c:pt>
                <c:pt idx="3">
                  <c:v>1.3333333333333333</c:v>
                </c:pt>
                <c:pt idx="4">
                  <c:v>2.3333333333333335</c:v>
                </c:pt>
                <c:pt idx="5">
                  <c:v>4.666666666666667</c:v>
                </c:pt>
                <c:pt idx="6">
                  <c:v>19.666666666666668</c:v>
                </c:pt>
                <c:pt idx="7">
                  <c:v>63.333333333333336</c:v>
                </c:pt>
                <c:pt idx="8">
                  <c:v>47.666666666666664</c:v>
                </c:pt>
                <c:pt idx="9">
                  <c:v>32.666666666666664</c:v>
                </c:pt>
                <c:pt idx="10">
                  <c:v>34</c:v>
                </c:pt>
                <c:pt idx="11">
                  <c:v>30.333333333333332</c:v>
                </c:pt>
                <c:pt idx="12">
                  <c:v>48</c:v>
                </c:pt>
                <c:pt idx="13">
                  <c:v>42.333333333333336</c:v>
                </c:pt>
                <c:pt idx="14">
                  <c:v>38.333333333333336</c:v>
                </c:pt>
                <c:pt idx="15">
                  <c:v>55.333333333333336</c:v>
                </c:pt>
                <c:pt idx="16">
                  <c:v>59.333333333333336</c:v>
                </c:pt>
                <c:pt idx="17">
                  <c:v>42.666666666666664</c:v>
                </c:pt>
                <c:pt idx="18">
                  <c:v>45.333333333333336</c:v>
                </c:pt>
                <c:pt idx="19">
                  <c:v>35.333333333333336</c:v>
                </c:pt>
                <c:pt idx="20">
                  <c:v>26.666666666666668</c:v>
                </c:pt>
                <c:pt idx="21">
                  <c:v>14.333333333333334</c:v>
                </c:pt>
                <c:pt idx="22">
                  <c:v>7.333333333333333</c:v>
                </c:pt>
                <c:pt idx="23">
                  <c:v>3.6666666666666665</c:v>
                </c:pt>
              </c:numCache>
            </c:numRef>
          </c:val>
          <c:smooth val="0"/>
          <c:extLst>
            <c:ext xmlns:c16="http://schemas.microsoft.com/office/drawing/2014/chart" uri="{C3380CC4-5D6E-409C-BE32-E72D297353CC}">
              <c16:uniqueId val="{00000002-ED45-4B2D-899C-C879350A9DD4}"/>
            </c:ext>
          </c:extLst>
        </c:ser>
        <c:ser>
          <c:idx val="3"/>
          <c:order val="3"/>
          <c:tx>
            <c:strRef>
              <c:f>'[Liikennemäärät_kuvaajat.xlsx]MP1 saapuva'!$E$5</c:f>
              <c:strCache>
                <c:ptCount val="1"/>
                <c:pt idx="0">
                  <c:v>Ennen</c:v>
                </c:pt>
              </c:strCache>
            </c:strRef>
          </c:tx>
          <c:spPr>
            <a:ln w="28575" cap="rnd">
              <a:solidFill>
                <a:schemeClr val="accent6">
                  <a:lumMod val="60000"/>
                  <a:lumOff val="40000"/>
                </a:schemeClr>
              </a:solidFill>
              <a:round/>
            </a:ln>
            <a:effectLst/>
          </c:spPr>
          <c:marker>
            <c:symbol val="none"/>
          </c:marker>
          <c:cat>
            <c:strRef>
              <c:f>'[Liikennemäärät_kuvaajat.xlsx]MP1 saapuva'!$A$6:$A$29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'[Liikennemäärät_kuvaajat.xlsx]MP1 saapuva'!$E$6:$E$29</c:f>
              <c:numCache>
                <c:formatCode>0</c:formatCode>
                <c:ptCount val="24"/>
                <c:pt idx="0">
                  <c:v>2</c:v>
                </c:pt>
                <c:pt idx="1">
                  <c:v>1</c:v>
                </c:pt>
                <c:pt idx="2">
                  <c:v>2</c:v>
                </c:pt>
                <c:pt idx="3">
                  <c:v>2</c:v>
                </c:pt>
                <c:pt idx="4">
                  <c:v>1.5</c:v>
                </c:pt>
                <c:pt idx="5">
                  <c:v>1</c:v>
                </c:pt>
                <c:pt idx="6">
                  <c:v>2.5</c:v>
                </c:pt>
                <c:pt idx="7">
                  <c:v>7.5</c:v>
                </c:pt>
                <c:pt idx="8">
                  <c:v>7</c:v>
                </c:pt>
                <c:pt idx="9">
                  <c:v>13</c:v>
                </c:pt>
                <c:pt idx="10">
                  <c:v>19.5</c:v>
                </c:pt>
                <c:pt idx="11">
                  <c:v>25</c:v>
                </c:pt>
                <c:pt idx="12">
                  <c:v>33</c:v>
                </c:pt>
                <c:pt idx="13">
                  <c:v>22</c:v>
                </c:pt>
                <c:pt idx="14">
                  <c:v>25</c:v>
                </c:pt>
                <c:pt idx="15">
                  <c:v>33.5</c:v>
                </c:pt>
                <c:pt idx="16">
                  <c:v>33</c:v>
                </c:pt>
                <c:pt idx="17">
                  <c:v>21</c:v>
                </c:pt>
                <c:pt idx="18">
                  <c:v>22.5</c:v>
                </c:pt>
                <c:pt idx="19">
                  <c:v>21.5</c:v>
                </c:pt>
                <c:pt idx="20">
                  <c:v>17</c:v>
                </c:pt>
                <c:pt idx="21">
                  <c:v>12.5</c:v>
                </c:pt>
                <c:pt idx="22">
                  <c:v>7</c:v>
                </c:pt>
                <c:pt idx="23">
                  <c:v>1.5</c:v>
                </c:pt>
              </c:numCache>
            </c:numRef>
          </c:val>
          <c:smooth val="0"/>
          <c:extLst>
            <c:ext xmlns:c16="http://schemas.microsoft.com/office/drawing/2014/chart" uri="{C3380CC4-5D6E-409C-BE32-E72D297353CC}">
              <c16:uniqueId val="{00000003-ED45-4B2D-899C-C879350A9DD4}"/>
            </c:ext>
          </c:extLst>
        </c:ser>
        <c:ser>
          <c:idx val="4"/>
          <c:order val="4"/>
          <c:tx>
            <c:strRef>
              <c:f>'[Liikennemäärät_kuvaajat.xlsx]MP1 saapuva'!$F$5</c:f>
              <c:strCache>
                <c:ptCount val="1"/>
                <c:pt idx="0">
                  <c:v>Jälkeen 1</c:v>
                </c:pt>
              </c:strCache>
            </c:strRef>
          </c:tx>
          <c:spPr>
            <a:ln w="28575" cap="rnd">
              <a:solidFill>
                <a:schemeClr val="accent6">
                  <a:lumMod val="75000"/>
                </a:schemeClr>
              </a:solidFill>
              <a:round/>
            </a:ln>
            <a:effectLst/>
          </c:spPr>
          <c:marker>
            <c:symbol val="none"/>
          </c:marker>
          <c:cat>
            <c:strRef>
              <c:f>'[Liikennemäärät_kuvaajat.xlsx]MP1 saapuva'!$A$6:$A$29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'[Liikennemäärät_kuvaajat.xlsx]MP1 saapuva'!$F$6:$F$29</c:f>
              <c:numCache>
                <c:formatCode>0</c:formatCode>
                <c:ptCount val="24"/>
                <c:pt idx="0">
                  <c:v>7</c:v>
                </c:pt>
                <c:pt idx="1">
                  <c:v>4</c:v>
                </c:pt>
                <c:pt idx="2">
                  <c:v>1.5</c:v>
                </c:pt>
                <c:pt idx="3">
                  <c:v>1</c:v>
                </c:pt>
                <c:pt idx="4">
                  <c:v>1.5</c:v>
                </c:pt>
                <c:pt idx="5">
                  <c:v>1</c:v>
                </c:pt>
                <c:pt idx="6">
                  <c:v>10</c:v>
                </c:pt>
                <c:pt idx="7">
                  <c:v>30</c:v>
                </c:pt>
                <c:pt idx="8">
                  <c:v>23.5</c:v>
                </c:pt>
                <c:pt idx="9">
                  <c:v>29.5</c:v>
                </c:pt>
                <c:pt idx="10">
                  <c:v>25.5</c:v>
                </c:pt>
                <c:pt idx="11">
                  <c:v>48</c:v>
                </c:pt>
                <c:pt idx="12">
                  <c:v>31</c:v>
                </c:pt>
                <c:pt idx="13">
                  <c:v>34.5</c:v>
                </c:pt>
                <c:pt idx="14">
                  <c:v>45.5</c:v>
                </c:pt>
                <c:pt idx="15">
                  <c:v>45</c:v>
                </c:pt>
                <c:pt idx="16">
                  <c:v>35</c:v>
                </c:pt>
                <c:pt idx="17">
                  <c:v>43.5</c:v>
                </c:pt>
                <c:pt idx="18">
                  <c:v>41</c:v>
                </c:pt>
                <c:pt idx="19">
                  <c:v>44.5</c:v>
                </c:pt>
                <c:pt idx="20">
                  <c:v>40.5</c:v>
                </c:pt>
                <c:pt idx="21">
                  <c:v>35.5</c:v>
                </c:pt>
                <c:pt idx="22">
                  <c:v>24.5</c:v>
                </c:pt>
                <c:pt idx="23">
                  <c:v>18.5</c:v>
                </c:pt>
              </c:numCache>
            </c:numRef>
          </c:val>
          <c:smooth val="0"/>
          <c:extLst>
            <c:ext xmlns:c16="http://schemas.microsoft.com/office/drawing/2014/chart" uri="{C3380CC4-5D6E-409C-BE32-E72D297353CC}">
              <c16:uniqueId val="{00000004-ED45-4B2D-899C-C879350A9DD4}"/>
            </c:ext>
          </c:extLst>
        </c:ser>
        <c:ser>
          <c:idx val="5"/>
          <c:order val="5"/>
          <c:tx>
            <c:strRef>
              <c:f>'[Liikennemäärät_kuvaajat.xlsx]MP1 saapuva'!$G$5</c:f>
              <c:strCache>
                <c:ptCount val="1"/>
                <c:pt idx="0">
                  <c:v>Jälkeen 2</c:v>
                </c:pt>
              </c:strCache>
            </c:strRef>
          </c:tx>
          <c:spPr>
            <a:ln w="28575" cap="rnd">
              <a:solidFill>
                <a:schemeClr val="accent6"/>
              </a:solidFill>
              <a:round/>
            </a:ln>
            <a:effectLst/>
          </c:spPr>
          <c:marker>
            <c:symbol val="none"/>
          </c:marker>
          <c:cat>
            <c:strRef>
              <c:f>'[Liikennemäärät_kuvaajat.xlsx]MP1 saapuva'!$A$6:$A$29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'[Liikennemäärät_kuvaajat.xlsx]MP1 saapuva'!$G$6:$G$29</c:f>
              <c:numCache>
                <c:formatCode>0</c:formatCode>
                <c:ptCount val="24"/>
                <c:pt idx="0">
                  <c:v>4</c:v>
                </c:pt>
                <c:pt idx="1">
                  <c:v>2</c:v>
                </c:pt>
                <c:pt idx="2">
                  <c:v>3</c:v>
                </c:pt>
                <c:pt idx="3">
                  <c:v>0.5</c:v>
                </c:pt>
                <c:pt idx="4">
                  <c:v>1.5</c:v>
                </c:pt>
                <c:pt idx="5">
                  <c:v>0.5</c:v>
                </c:pt>
                <c:pt idx="6">
                  <c:v>2.5</c:v>
                </c:pt>
                <c:pt idx="7">
                  <c:v>6.5</c:v>
                </c:pt>
                <c:pt idx="8">
                  <c:v>9</c:v>
                </c:pt>
                <c:pt idx="9">
                  <c:v>14</c:v>
                </c:pt>
                <c:pt idx="10">
                  <c:v>21.5</c:v>
                </c:pt>
                <c:pt idx="11">
                  <c:v>28.5</c:v>
                </c:pt>
                <c:pt idx="12">
                  <c:v>26.5</c:v>
                </c:pt>
                <c:pt idx="13">
                  <c:v>26.5</c:v>
                </c:pt>
                <c:pt idx="14">
                  <c:v>22</c:v>
                </c:pt>
                <c:pt idx="15">
                  <c:v>29.5</c:v>
                </c:pt>
                <c:pt idx="16">
                  <c:v>19.5</c:v>
                </c:pt>
                <c:pt idx="17">
                  <c:v>25</c:v>
                </c:pt>
                <c:pt idx="18">
                  <c:v>31.5</c:v>
                </c:pt>
                <c:pt idx="19">
                  <c:v>18</c:v>
                </c:pt>
                <c:pt idx="20">
                  <c:v>18</c:v>
                </c:pt>
                <c:pt idx="21">
                  <c:v>18</c:v>
                </c:pt>
                <c:pt idx="22">
                  <c:v>8.5</c:v>
                </c:pt>
                <c:pt idx="23">
                  <c:v>6.5</c:v>
                </c:pt>
              </c:numCache>
            </c:numRef>
          </c:val>
          <c:smooth val="0"/>
          <c:extLst>
            <c:ext xmlns:c16="http://schemas.microsoft.com/office/drawing/2014/chart" uri="{C3380CC4-5D6E-409C-BE32-E72D297353CC}">
              <c16:uniqueId val="{00000005-ED45-4B2D-899C-C879350A9DD4}"/>
            </c:ext>
          </c:extLst>
        </c:ser>
        <c:dLbls>
          <c:showLegendKey val="0"/>
          <c:showVal val="0"/>
          <c:showCatName val="0"/>
          <c:showSerName val="0"/>
          <c:showPercent val="0"/>
          <c:showBubbleSize val="0"/>
        </c:dLbls>
        <c:smooth val="0"/>
        <c:axId val="544659208"/>
        <c:axId val="544659536"/>
      </c:lineChart>
      <c:catAx>
        <c:axId val="544659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aseline="0"/>
                  <a:t>Arki	</a:t>
                </a:r>
                <a:r>
                  <a:rPr lang="en-GB" baseline="0">
                    <a:solidFill>
                      <a:schemeClr val="accent6">
                        <a:lumMod val="75000"/>
                      </a:schemeClr>
                    </a:solidFill>
                  </a:rPr>
                  <a:t>       Viikonloppu</a:t>
                </a:r>
                <a:endParaRPr lang="en-GB">
                  <a:solidFill>
                    <a:schemeClr val="accent6">
                      <a:lumMod val="75000"/>
                    </a:schemeClr>
                  </a:solidFill>
                </a:endParaRPr>
              </a:p>
            </c:rich>
          </c:tx>
          <c:layout>
            <c:manualLayout>
              <c:xMode val="edge"/>
              <c:yMode val="edge"/>
              <c:x val="0.37888732551042809"/>
              <c:y val="0.830134267898593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4659536"/>
        <c:crosses val="autoZero"/>
        <c:auto val="1"/>
        <c:lblAlgn val="ctr"/>
        <c:lblOffset val="100"/>
        <c:noMultiLvlLbl val="0"/>
      </c:catAx>
      <c:valAx>
        <c:axId val="544659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Ajon/h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4659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MP2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'[Liikennemäärät_kuvaajat.xlsx]MP2 saapuva (2)'!$B$5</c:f>
              <c:strCache>
                <c:ptCount val="1"/>
                <c:pt idx="0">
                  <c:v>Ennen</c:v>
                </c:pt>
              </c:strCache>
            </c:strRef>
          </c:tx>
          <c:spPr>
            <a:ln w="28575" cap="rnd">
              <a:solidFill>
                <a:schemeClr val="accent1">
                  <a:lumMod val="60000"/>
                  <a:lumOff val="40000"/>
                </a:schemeClr>
              </a:solidFill>
              <a:round/>
            </a:ln>
            <a:effectLst/>
          </c:spPr>
          <c:marker>
            <c:symbol val="none"/>
          </c:marker>
          <c:cat>
            <c:strRef>
              <c:f>'[Liikennemäärät_kuvaajat.xlsx]MP2 saapuva (2)'!$A$6:$A$29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'[Liikennemäärät_kuvaajat.xlsx]MP2 saapuva (2)'!$B$6:$B$29</c:f>
              <c:numCache>
                <c:formatCode>0</c:formatCode>
                <c:ptCount val="24"/>
                <c:pt idx="0">
                  <c:v>1.4</c:v>
                </c:pt>
                <c:pt idx="1">
                  <c:v>1.6</c:v>
                </c:pt>
                <c:pt idx="2">
                  <c:v>1</c:v>
                </c:pt>
                <c:pt idx="3">
                  <c:v>1.8</c:v>
                </c:pt>
                <c:pt idx="4">
                  <c:v>2.4</c:v>
                </c:pt>
                <c:pt idx="5">
                  <c:v>4.4000000000000004</c:v>
                </c:pt>
                <c:pt idx="6">
                  <c:v>25.2</c:v>
                </c:pt>
                <c:pt idx="7">
                  <c:v>63.6</c:v>
                </c:pt>
                <c:pt idx="8">
                  <c:v>58.2</c:v>
                </c:pt>
                <c:pt idx="9">
                  <c:v>44.6</c:v>
                </c:pt>
                <c:pt idx="10">
                  <c:v>30.4</c:v>
                </c:pt>
                <c:pt idx="11">
                  <c:v>36.6</c:v>
                </c:pt>
                <c:pt idx="12">
                  <c:v>40.799999999999997</c:v>
                </c:pt>
                <c:pt idx="13">
                  <c:v>51</c:v>
                </c:pt>
                <c:pt idx="14">
                  <c:v>53.4</c:v>
                </c:pt>
                <c:pt idx="15">
                  <c:v>41.2</c:v>
                </c:pt>
                <c:pt idx="16">
                  <c:v>65.2</c:v>
                </c:pt>
                <c:pt idx="17">
                  <c:v>39.6</c:v>
                </c:pt>
                <c:pt idx="18">
                  <c:v>43.2</c:v>
                </c:pt>
                <c:pt idx="19">
                  <c:v>34.6</c:v>
                </c:pt>
                <c:pt idx="20">
                  <c:v>29.8</c:v>
                </c:pt>
                <c:pt idx="21">
                  <c:v>15.8</c:v>
                </c:pt>
                <c:pt idx="22">
                  <c:v>9.1999999999999993</c:v>
                </c:pt>
                <c:pt idx="23">
                  <c:v>5</c:v>
                </c:pt>
              </c:numCache>
            </c:numRef>
          </c:val>
          <c:smooth val="0"/>
          <c:extLst>
            <c:ext xmlns:c16="http://schemas.microsoft.com/office/drawing/2014/chart" uri="{C3380CC4-5D6E-409C-BE32-E72D297353CC}">
              <c16:uniqueId val="{00000000-AF0F-46AA-8E52-6D325282130B}"/>
            </c:ext>
          </c:extLst>
        </c:ser>
        <c:ser>
          <c:idx val="1"/>
          <c:order val="1"/>
          <c:tx>
            <c:strRef>
              <c:f>'[Liikennemäärät_kuvaajat.xlsx]MP2 saapuva (2)'!$C$5</c:f>
              <c:strCache>
                <c:ptCount val="1"/>
                <c:pt idx="0">
                  <c:v>Jälkeen 1</c:v>
                </c:pt>
              </c:strCache>
            </c:strRef>
          </c:tx>
          <c:spPr>
            <a:ln w="28575" cap="rnd">
              <a:solidFill>
                <a:schemeClr val="accent1">
                  <a:lumMod val="50000"/>
                </a:schemeClr>
              </a:solidFill>
              <a:round/>
            </a:ln>
            <a:effectLst/>
          </c:spPr>
          <c:marker>
            <c:symbol val="none"/>
          </c:marker>
          <c:cat>
            <c:strRef>
              <c:f>'[Liikennemäärät_kuvaajat.xlsx]MP2 saapuva (2)'!$A$6:$A$29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'[Liikennemäärät_kuvaajat.xlsx]MP2 saapuva (2)'!$C$6:$C$29</c:f>
              <c:numCache>
                <c:formatCode>0</c:formatCode>
                <c:ptCount val="24"/>
                <c:pt idx="0">
                  <c:v>2.4</c:v>
                </c:pt>
                <c:pt idx="1">
                  <c:v>1.4</c:v>
                </c:pt>
                <c:pt idx="2">
                  <c:v>1.2</c:v>
                </c:pt>
                <c:pt idx="3">
                  <c:v>2.4</c:v>
                </c:pt>
                <c:pt idx="4">
                  <c:v>1.6</c:v>
                </c:pt>
                <c:pt idx="5">
                  <c:v>7.2</c:v>
                </c:pt>
                <c:pt idx="6">
                  <c:v>23.2</c:v>
                </c:pt>
                <c:pt idx="7">
                  <c:v>66.400000000000006</c:v>
                </c:pt>
                <c:pt idx="8">
                  <c:v>48.4</c:v>
                </c:pt>
                <c:pt idx="9">
                  <c:v>49.8</c:v>
                </c:pt>
                <c:pt idx="10">
                  <c:v>35.200000000000003</c:v>
                </c:pt>
                <c:pt idx="11">
                  <c:v>42.2</c:v>
                </c:pt>
                <c:pt idx="12">
                  <c:v>37</c:v>
                </c:pt>
                <c:pt idx="13">
                  <c:v>23.6</c:v>
                </c:pt>
                <c:pt idx="14">
                  <c:v>18.399999999999999</c:v>
                </c:pt>
                <c:pt idx="15">
                  <c:v>20.2</c:v>
                </c:pt>
                <c:pt idx="16">
                  <c:v>24.8</c:v>
                </c:pt>
                <c:pt idx="17">
                  <c:v>25.6</c:v>
                </c:pt>
                <c:pt idx="18">
                  <c:v>39.4</c:v>
                </c:pt>
                <c:pt idx="19">
                  <c:v>46.2</c:v>
                </c:pt>
                <c:pt idx="20">
                  <c:v>37.6</c:v>
                </c:pt>
                <c:pt idx="21">
                  <c:v>28.4</c:v>
                </c:pt>
                <c:pt idx="22">
                  <c:v>12.2</c:v>
                </c:pt>
                <c:pt idx="23">
                  <c:v>7.4</c:v>
                </c:pt>
              </c:numCache>
            </c:numRef>
          </c:val>
          <c:smooth val="0"/>
          <c:extLst>
            <c:ext xmlns:c16="http://schemas.microsoft.com/office/drawing/2014/chart" uri="{C3380CC4-5D6E-409C-BE32-E72D297353CC}">
              <c16:uniqueId val="{00000001-AF0F-46AA-8E52-6D325282130B}"/>
            </c:ext>
          </c:extLst>
        </c:ser>
        <c:ser>
          <c:idx val="2"/>
          <c:order val="2"/>
          <c:tx>
            <c:strRef>
              <c:f>'[Liikennemäärät_kuvaajat.xlsx]MP2 saapuva (2)'!$D$5</c:f>
              <c:strCache>
                <c:ptCount val="1"/>
                <c:pt idx="0">
                  <c:v>Jälkeen 2</c:v>
                </c:pt>
              </c:strCache>
            </c:strRef>
          </c:tx>
          <c:spPr>
            <a:ln w="28575" cap="rnd">
              <a:solidFill>
                <a:schemeClr val="accent3"/>
              </a:solidFill>
              <a:round/>
            </a:ln>
            <a:effectLst/>
          </c:spPr>
          <c:marker>
            <c:symbol val="none"/>
          </c:marker>
          <c:cat>
            <c:strRef>
              <c:f>'[Liikennemäärät_kuvaajat.xlsx]MP2 saapuva (2)'!$A$6:$A$29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'[Liikennemäärät_kuvaajat.xlsx]MP2 saapuva (2)'!$D$6:$D$29</c:f>
              <c:numCache>
                <c:formatCode>0</c:formatCode>
                <c:ptCount val="24"/>
                <c:pt idx="0">
                  <c:v>2.6666666666666665</c:v>
                </c:pt>
                <c:pt idx="1">
                  <c:v>1.3333333333333333</c:v>
                </c:pt>
                <c:pt idx="2">
                  <c:v>0.33333333333333331</c:v>
                </c:pt>
                <c:pt idx="3">
                  <c:v>1.3333333333333333</c:v>
                </c:pt>
                <c:pt idx="4">
                  <c:v>2.3333333333333335</c:v>
                </c:pt>
                <c:pt idx="5">
                  <c:v>5.666666666666667</c:v>
                </c:pt>
                <c:pt idx="6">
                  <c:v>20.333333333333332</c:v>
                </c:pt>
                <c:pt idx="7">
                  <c:v>56.333333333333336</c:v>
                </c:pt>
                <c:pt idx="8">
                  <c:v>45.666666666666664</c:v>
                </c:pt>
                <c:pt idx="9">
                  <c:v>33.333333333333336</c:v>
                </c:pt>
                <c:pt idx="10">
                  <c:v>34.333333333333336</c:v>
                </c:pt>
                <c:pt idx="11">
                  <c:v>28.666666666666668</c:v>
                </c:pt>
                <c:pt idx="12">
                  <c:v>41</c:v>
                </c:pt>
                <c:pt idx="13">
                  <c:v>38</c:v>
                </c:pt>
                <c:pt idx="14">
                  <c:v>10.333333333333334</c:v>
                </c:pt>
                <c:pt idx="15">
                  <c:v>0</c:v>
                </c:pt>
                <c:pt idx="16">
                  <c:v>0</c:v>
                </c:pt>
                <c:pt idx="17">
                  <c:v>0</c:v>
                </c:pt>
                <c:pt idx="18">
                  <c:v>11.666666666666666</c:v>
                </c:pt>
                <c:pt idx="19">
                  <c:v>22</c:v>
                </c:pt>
                <c:pt idx="20">
                  <c:v>26.333333333333332</c:v>
                </c:pt>
                <c:pt idx="21">
                  <c:v>14</c:v>
                </c:pt>
                <c:pt idx="22">
                  <c:v>10</c:v>
                </c:pt>
                <c:pt idx="23">
                  <c:v>3.6666666666666665</c:v>
                </c:pt>
              </c:numCache>
            </c:numRef>
          </c:val>
          <c:smooth val="0"/>
          <c:extLst>
            <c:ext xmlns:c16="http://schemas.microsoft.com/office/drawing/2014/chart" uri="{C3380CC4-5D6E-409C-BE32-E72D297353CC}">
              <c16:uniqueId val="{00000002-AF0F-46AA-8E52-6D325282130B}"/>
            </c:ext>
          </c:extLst>
        </c:ser>
        <c:ser>
          <c:idx val="3"/>
          <c:order val="3"/>
          <c:tx>
            <c:strRef>
              <c:f>'[Liikennemäärät_kuvaajat.xlsx]MP2 saapuva (2)'!$E$5</c:f>
              <c:strCache>
                <c:ptCount val="1"/>
                <c:pt idx="0">
                  <c:v>Ennen</c:v>
                </c:pt>
              </c:strCache>
            </c:strRef>
          </c:tx>
          <c:spPr>
            <a:ln w="28575" cap="rnd">
              <a:solidFill>
                <a:schemeClr val="accent6">
                  <a:lumMod val="60000"/>
                  <a:lumOff val="40000"/>
                </a:schemeClr>
              </a:solidFill>
              <a:round/>
            </a:ln>
            <a:effectLst/>
          </c:spPr>
          <c:marker>
            <c:symbol val="none"/>
          </c:marker>
          <c:cat>
            <c:strRef>
              <c:f>'[Liikennemäärät_kuvaajat.xlsx]MP2 saapuva (2)'!$A$6:$A$29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'[Liikennemäärät_kuvaajat.xlsx]MP2 saapuva (2)'!$E$6:$E$29</c:f>
              <c:numCache>
                <c:formatCode>0</c:formatCode>
                <c:ptCount val="24"/>
                <c:pt idx="0">
                  <c:v>2</c:v>
                </c:pt>
                <c:pt idx="1">
                  <c:v>1</c:v>
                </c:pt>
                <c:pt idx="2">
                  <c:v>2</c:v>
                </c:pt>
                <c:pt idx="3">
                  <c:v>2</c:v>
                </c:pt>
                <c:pt idx="4">
                  <c:v>2</c:v>
                </c:pt>
                <c:pt idx="5">
                  <c:v>1</c:v>
                </c:pt>
                <c:pt idx="6">
                  <c:v>3</c:v>
                </c:pt>
                <c:pt idx="7">
                  <c:v>7.5</c:v>
                </c:pt>
                <c:pt idx="8">
                  <c:v>6.5</c:v>
                </c:pt>
                <c:pt idx="9">
                  <c:v>12</c:v>
                </c:pt>
                <c:pt idx="10">
                  <c:v>19.5</c:v>
                </c:pt>
                <c:pt idx="11">
                  <c:v>22</c:v>
                </c:pt>
                <c:pt idx="12">
                  <c:v>32</c:v>
                </c:pt>
                <c:pt idx="13">
                  <c:v>20.5</c:v>
                </c:pt>
                <c:pt idx="14">
                  <c:v>21</c:v>
                </c:pt>
                <c:pt idx="15">
                  <c:v>31</c:v>
                </c:pt>
                <c:pt idx="16">
                  <c:v>28</c:v>
                </c:pt>
                <c:pt idx="17">
                  <c:v>23.5</c:v>
                </c:pt>
                <c:pt idx="18">
                  <c:v>23</c:v>
                </c:pt>
                <c:pt idx="19">
                  <c:v>23.5</c:v>
                </c:pt>
                <c:pt idx="20">
                  <c:v>16.5</c:v>
                </c:pt>
                <c:pt idx="21">
                  <c:v>12</c:v>
                </c:pt>
                <c:pt idx="22">
                  <c:v>6.5</c:v>
                </c:pt>
                <c:pt idx="23">
                  <c:v>1.5</c:v>
                </c:pt>
              </c:numCache>
            </c:numRef>
          </c:val>
          <c:smooth val="0"/>
          <c:extLst>
            <c:ext xmlns:c16="http://schemas.microsoft.com/office/drawing/2014/chart" uri="{C3380CC4-5D6E-409C-BE32-E72D297353CC}">
              <c16:uniqueId val="{00000003-AF0F-46AA-8E52-6D325282130B}"/>
            </c:ext>
          </c:extLst>
        </c:ser>
        <c:ser>
          <c:idx val="4"/>
          <c:order val="4"/>
          <c:tx>
            <c:strRef>
              <c:f>'[Liikennemäärät_kuvaajat.xlsx]MP2 saapuva (2)'!$F$5</c:f>
              <c:strCache>
                <c:ptCount val="1"/>
                <c:pt idx="0">
                  <c:v>Jälkeen 1</c:v>
                </c:pt>
              </c:strCache>
            </c:strRef>
          </c:tx>
          <c:spPr>
            <a:ln w="28575" cap="rnd">
              <a:solidFill>
                <a:schemeClr val="accent6">
                  <a:lumMod val="75000"/>
                </a:schemeClr>
              </a:solidFill>
              <a:round/>
            </a:ln>
            <a:effectLst/>
          </c:spPr>
          <c:marker>
            <c:symbol val="none"/>
          </c:marker>
          <c:cat>
            <c:strRef>
              <c:f>'[Liikennemäärät_kuvaajat.xlsx]MP2 saapuva (2)'!$A$6:$A$29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'[Liikennemäärät_kuvaajat.xlsx]MP2 saapuva (2)'!$F$6:$F$29</c:f>
              <c:numCache>
                <c:formatCode>0</c:formatCode>
                <c:ptCount val="24"/>
                <c:pt idx="0">
                  <c:v>7</c:v>
                </c:pt>
                <c:pt idx="1">
                  <c:v>3.5</c:v>
                </c:pt>
                <c:pt idx="2">
                  <c:v>2.5</c:v>
                </c:pt>
                <c:pt idx="3">
                  <c:v>1.5</c:v>
                </c:pt>
                <c:pt idx="4">
                  <c:v>2</c:v>
                </c:pt>
                <c:pt idx="5">
                  <c:v>1</c:v>
                </c:pt>
                <c:pt idx="6">
                  <c:v>9</c:v>
                </c:pt>
                <c:pt idx="7">
                  <c:v>31</c:v>
                </c:pt>
                <c:pt idx="8">
                  <c:v>22.5</c:v>
                </c:pt>
                <c:pt idx="9">
                  <c:v>30</c:v>
                </c:pt>
                <c:pt idx="10">
                  <c:v>25.5</c:v>
                </c:pt>
                <c:pt idx="11">
                  <c:v>47.5</c:v>
                </c:pt>
                <c:pt idx="12">
                  <c:v>33</c:v>
                </c:pt>
                <c:pt idx="13">
                  <c:v>31.5</c:v>
                </c:pt>
                <c:pt idx="14">
                  <c:v>46.5</c:v>
                </c:pt>
                <c:pt idx="15">
                  <c:v>43.5</c:v>
                </c:pt>
                <c:pt idx="16">
                  <c:v>36</c:v>
                </c:pt>
                <c:pt idx="17">
                  <c:v>45</c:v>
                </c:pt>
                <c:pt idx="18">
                  <c:v>39.5</c:v>
                </c:pt>
                <c:pt idx="19">
                  <c:v>47</c:v>
                </c:pt>
                <c:pt idx="20">
                  <c:v>43</c:v>
                </c:pt>
                <c:pt idx="21">
                  <c:v>37.5</c:v>
                </c:pt>
                <c:pt idx="22">
                  <c:v>23.5</c:v>
                </c:pt>
                <c:pt idx="23">
                  <c:v>18</c:v>
                </c:pt>
              </c:numCache>
            </c:numRef>
          </c:val>
          <c:smooth val="0"/>
          <c:extLst>
            <c:ext xmlns:c16="http://schemas.microsoft.com/office/drawing/2014/chart" uri="{C3380CC4-5D6E-409C-BE32-E72D297353CC}">
              <c16:uniqueId val="{00000004-AF0F-46AA-8E52-6D325282130B}"/>
            </c:ext>
          </c:extLst>
        </c:ser>
        <c:ser>
          <c:idx val="5"/>
          <c:order val="5"/>
          <c:tx>
            <c:strRef>
              <c:f>'[Liikennemäärät_kuvaajat.xlsx]MP2 saapuva (2)'!$G$5</c:f>
              <c:strCache>
                <c:ptCount val="1"/>
                <c:pt idx="0">
                  <c:v>Jälkeen 2</c:v>
                </c:pt>
              </c:strCache>
            </c:strRef>
          </c:tx>
          <c:spPr>
            <a:ln w="28575" cap="rnd">
              <a:solidFill>
                <a:schemeClr val="accent6"/>
              </a:solidFill>
              <a:round/>
            </a:ln>
            <a:effectLst/>
          </c:spPr>
          <c:marker>
            <c:symbol val="none"/>
          </c:marker>
          <c:cat>
            <c:strRef>
              <c:f>'[Liikennemäärät_kuvaajat.xlsx]MP2 saapuva (2)'!$A$6:$A$29</c:f>
              <c:strCache>
                <c:ptCount val="24"/>
                <c:pt idx="0">
                  <c:v>0.00-1.00</c:v>
                </c:pt>
                <c:pt idx="1">
                  <c:v> 1.00-2.00</c:v>
                </c:pt>
                <c:pt idx="2">
                  <c:v>2.00-3.00</c:v>
                </c:pt>
                <c:pt idx="3">
                  <c:v>3.00-4.00</c:v>
                </c:pt>
                <c:pt idx="4">
                  <c:v>4.00-5.00</c:v>
                </c:pt>
                <c:pt idx="5">
                  <c:v>5.00-6.00</c:v>
                </c:pt>
                <c:pt idx="6">
                  <c:v>6.00-7.00</c:v>
                </c:pt>
                <c:pt idx="7">
                  <c:v>7.00-8.00</c:v>
                </c:pt>
                <c:pt idx="8">
                  <c:v>8.00-9.00</c:v>
                </c:pt>
                <c:pt idx="9">
                  <c:v>9.00-10.00</c:v>
                </c:pt>
                <c:pt idx="10">
                  <c:v>10.00-11.00</c:v>
                </c:pt>
                <c:pt idx="11">
                  <c:v>11.00-12.00</c:v>
                </c:pt>
                <c:pt idx="12">
                  <c:v>12.00-13.00</c:v>
                </c:pt>
                <c:pt idx="13">
                  <c:v>13.00-14.00</c:v>
                </c:pt>
                <c:pt idx="14">
                  <c:v>14.00-15.00</c:v>
                </c:pt>
                <c:pt idx="15">
                  <c:v>15.00-16.00</c:v>
                </c:pt>
                <c:pt idx="16">
                  <c:v>16.00-17.00</c:v>
                </c:pt>
                <c:pt idx="17">
                  <c:v>17.00-18.00</c:v>
                </c:pt>
                <c:pt idx="18">
                  <c:v>18.00-19.00</c:v>
                </c:pt>
                <c:pt idx="19">
                  <c:v>19.00-20.00</c:v>
                </c:pt>
                <c:pt idx="20">
                  <c:v>20.00-21.00</c:v>
                </c:pt>
                <c:pt idx="21">
                  <c:v>21.00-22.00</c:v>
                </c:pt>
                <c:pt idx="22">
                  <c:v>22.00-23.00</c:v>
                </c:pt>
                <c:pt idx="23">
                  <c:v>23.00-0.00</c:v>
                </c:pt>
              </c:strCache>
            </c:strRef>
          </c:cat>
          <c:val>
            <c:numRef>
              <c:f>'[Liikennemäärät_kuvaajat.xlsx]MP2 saapuva (2)'!$G$6:$G$29</c:f>
              <c:numCache>
                <c:formatCode>0</c:formatCode>
                <c:ptCount val="24"/>
                <c:pt idx="0">
                  <c:v>5</c:v>
                </c:pt>
                <c:pt idx="1">
                  <c:v>1.5</c:v>
                </c:pt>
                <c:pt idx="2">
                  <c:v>3</c:v>
                </c:pt>
                <c:pt idx="3">
                  <c:v>0.5</c:v>
                </c:pt>
                <c:pt idx="4">
                  <c:v>1.5</c:v>
                </c:pt>
                <c:pt idx="5">
                  <c:v>1</c:v>
                </c:pt>
                <c:pt idx="6">
                  <c:v>2.5</c:v>
                </c:pt>
                <c:pt idx="7">
                  <c:v>7</c:v>
                </c:pt>
                <c:pt idx="8">
                  <c:v>9.5</c:v>
                </c:pt>
                <c:pt idx="9">
                  <c:v>10.5</c:v>
                </c:pt>
                <c:pt idx="10">
                  <c:v>6.5</c:v>
                </c:pt>
                <c:pt idx="11">
                  <c:v>12.5</c:v>
                </c:pt>
                <c:pt idx="12">
                  <c:v>12.5</c:v>
                </c:pt>
                <c:pt idx="13">
                  <c:v>8</c:v>
                </c:pt>
                <c:pt idx="14">
                  <c:v>1</c:v>
                </c:pt>
                <c:pt idx="15">
                  <c:v>7.5</c:v>
                </c:pt>
                <c:pt idx="16">
                  <c:v>8.5</c:v>
                </c:pt>
                <c:pt idx="17">
                  <c:v>14.5</c:v>
                </c:pt>
                <c:pt idx="18">
                  <c:v>24</c:v>
                </c:pt>
                <c:pt idx="19">
                  <c:v>17</c:v>
                </c:pt>
                <c:pt idx="20">
                  <c:v>19.5</c:v>
                </c:pt>
                <c:pt idx="21">
                  <c:v>17.5</c:v>
                </c:pt>
                <c:pt idx="22">
                  <c:v>7.5</c:v>
                </c:pt>
                <c:pt idx="23">
                  <c:v>6</c:v>
                </c:pt>
              </c:numCache>
            </c:numRef>
          </c:val>
          <c:smooth val="0"/>
          <c:extLst>
            <c:ext xmlns:c16="http://schemas.microsoft.com/office/drawing/2014/chart" uri="{C3380CC4-5D6E-409C-BE32-E72D297353CC}">
              <c16:uniqueId val="{00000005-AF0F-46AA-8E52-6D325282130B}"/>
            </c:ext>
          </c:extLst>
        </c:ser>
        <c:dLbls>
          <c:showLegendKey val="0"/>
          <c:showVal val="0"/>
          <c:showCatName val="0"/>
          <c:showSerName val="0"/>
          <c:showPercent val="0"/>
          <c:showBubbleSize val="0"/>
        </c:dLbls>
        <c:smooth val="0"/>
        <c:axId val="544659208"/>
        <c:axId val="544659536"/>
      </c:lineChart>
      <c:catAx>
        <c:axId val="544659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aseline="0"/>
                  <a:t>Arki	</a:t>
                </a:r>
                <a:r>
                  <a:rPr lang="en-GB" baseline="0">
                    <a:solidFill>
                      <a:schemeClr val="accent6">
                        <a:lumMod val="75000"/>
                      </a:schemeClr>
                    </a:solidFill>
                  </a:rPr>
                  <a:t>       Viikonloppu</a:t>
                </a:r>
                <a:endParaRPr lang="en-GB">
                  <a:solidFill>
                    <a:schemeClr val="accent6">
                      <a:lumMod val="75000"/>
                    </a:schemeClr>
                  </a:solidFill>
                </a:endParaRPr>
              </a:p>
            </c:rich>
          </c:tx>
          <c:layout>
            <c:manualLayout>
              <c:xMode val="edge"/>
              <c:yMode val="edge"/>
              <c:x val="0.37888732551042809"/>
              <c:y val="0.8301342678985935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4659536"/>
        <c:crosses val="autoZero"/>
        <c:auto val="1"/>
        <c:lblAlgn val="ctr"/>
        <c:lblOffset val="100"/>
        <c:noMultiLvlLbl val="0"/>
      </c:catAx>
      <c:valAx>
        <c:axId val="544659536"/>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Ajon/h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4659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MP2 (40 km/h)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1"/>
          <c:order val="1"/>
          <c:tx>
            <c:strRef>
              <c:f>Keskinopeudet!$C$17</c:f>
              <c:strCache>
                <c:ptCount val="1"/>
                <c:pt idx="0">
                  <c:v>Keskinopeus ennen</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Keskinopeudet!$B$7:$B$13</c:f>
              <c:strCache>
                <c:ptCount val="7"/>
                <c:pt idx="0">
                  <c:v>ma</c:v>
                </c:pt>
                <c:pt idx="1">
                  <c:v>ti</c:v>
                </c:pt>
                <c:pt idx="2">
                  <c:v>ke</c:v>
                </c:pt>
                <c:pt idx="3">
                  <c:v>to</c:v>
                </c:pt>
                <c:pt idx="4">
                  <c:v>pe</c:v>
                </c:pt>
                <c:pt idx="5">
                  <c:v>la</c:v>
                </c:pt>
                <c:pt idx="6">
                  <c:v>su</c:v>
                </c:pt>
              </c:strCache>
              <c:extLst xmlns:c15="http://schemas.microsoft.com/office/drawing/2012/chart"/>
            </c:strRef>
          </c:cat>
          <c:val>
            <c:numRef>
              <c:f>Keskinopeudet!$D$19:$D$25</c:f>
              <c:numCache>
                <c:formatCode>0</c:formatCode>
                <c:ptCount val="7"/>
                <c:pt idx="0">
                  <c:v>37</c:v>
                </c:pt>
                <c:pt idx="1">
                  <c:v>37</c:v>
                </c:pt>
                <c:pt idx="2">
                  <c:v>37</c:v>
                </c:pt>
                <c:pt idx="3">
                  <c:v>36</c:v>
                </c:pt>
                <c:pt idx="4">
                  <c:v>37</c:v>
                </c:pt>
                <c:pt idx="5">
                  <c:v>40</c:v>
                </c:pt>
                <c:pt idx="6">
                  <c:v>39</c:v>
                </c:pt>
              </c:numCache>
            </c:numRef>
          </c:val>
          <c:extLst xmlns:c15="http://schemas.microsoft.com/office/drawing/2012/chart">
            <c:ext xmlns:c16="http://schemas.microsoft.com/office/drawing/2014/chart" uri="{C3380CC4-5D6E-409C-BE32-E72D297353CC}">
              <c16:uniqueId val="{00000000-73D7-47D8-A476-AF44B5E9FEFC}"/>
            </c:ext>
          </c:extLst>
        </c:ser>
        <c:ser>
          <c:idx val="3"/>
          <c:order val="3"/>
          <c:tx>
            <c:strRef>
              <c:f>Keskinopeudet!$E$17</c:f>
              <c:strCache>
                <c:ptCount val="1"/>
                <c:pt idx="0">
                  <c:v>Keskinopeus jälkeen 1</c:v>
                </c:pt>
              </c:strCache>
              <c:extLst xmlns:c15="http://schemas.microsoft.com/office/drawing/2012/chart"/>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Keskinopeudet!$B$7:$B$13</c:f>
              <c:strCache>
                <c:ptCount val="7"/>
                <c:pt idx="0">
                  <c:v>ma</c:v>
                </c:pt>
                <c:pt idx="1">
                  <c:v>ti</c:v>
                </c:pt>
                <c:pt idx="2">
                  <c:v>ke</c:v>
                </c:pt>
                <c:pt idx="3">
                  <c:v>to</c:v>
                </c:pt>
                <c:pt idx="4">
                  <c:v>pe</c:v>
                </c:pt>
                <c:pt idx="5">
                  <c:v>la</c:v>
                </c:pt>
                <c:pt idx="6">
                  <c:v>su</c:v>
                </c:pt>
              </c:strCache>
              <c:extLst xmlns:c15="http://schemas.microsoft.com/office/drawing/2012/chart"/>
            </c:strRef>
          </c:cat>
          <c:val>
            <c:numRef>
              <c:f>Keskinopeudet!$F$19:$F$25</c:f>
              <c:numCache>
                <c:formatCode>General</c:formatCode>
                <c:ptCount val="7"/>
                <c:pt idx="0">
                  <c:v>38</c:v>
                </c:pt>
                <c:pt idx="1">
                  <c:v>37</c:v>
                </c:pt>
                <c:pt idx="2">
                  <c:v>38</c:v>
                </c:pt>
                <c:pt idx="3">
                  <c:v>37</c:v>
                </c:pt>
                <c:pt idx="4">
                  <c:v>37</c:v>
                </c:pt>
                <c:pt idx="5">
                  <c:v>39</c:v>
                </c:pt>
                <c:pt idx="6">
                  <c:v>39</c:v>
                </c:pt>
              </c:numCache>
            </c:numRef>
          </c:val>
          <c:extLst xmlns:c15="http://schemas.microsoft.com/office/drawing/2012/chart">
            <c:ext xmlns:c16="http://schemas.microsoft.com/office/drawing/2014/chart" uri="{C3380CC4-5D6E-409C-BE32-E72D297353CC}">
              <c16:uniqueId val="{00000001-73D7-47D8-A476-AF44B5E9FEFC}"/>
            </c:ext>
          </c:extLst>
        </c:ser>
        <c:ser>
          <c:idx val="5"/>
          <c:order val="5"/>
          <c:tx>
            <c:strRef>
              <c:f>Keskinopeudet!$G$17</c:f>
              <c:strCache>
                <c:ptCount val="1"/>
                <c:pt idx="0">
                  <c:v>Keskinopeus jälkeen 2</c:v>
                </c:pt>
              </c:strCache>
              <c:extLst xmlns:c15="http://schemas.microsoft.com/office/drawing/2012/chart"/>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Keskinopeudet!$B$7:$B$13</c:f>
              <c:strCache>
                <c:ptCount val="7"/>
                <c:pt idx="0">
                  <c:v>ma</c:v>
                </c:pt>
                <c:pt idx="1">
                  <c:v>ti</c:v>
                </c:pt>
                <c:pt idx="2">
                  <c:v>ke</c:v>
                </c:pt>
                <c:pt idx="3">
                  <c:v>to</c:v>
                </c:pt>
                <c:pt idx="4">
                  <c:v>pe</c:v>
                </c:pt>
                <c:pt idx="5">
                  <c:v>la</c:v>
                </c:pt>
                <c:pt idx="6">
                  <c:v>su</c:v>
                </c:pt>
              </c:strCache>
              <c:extLst xmlns:c15="http://schemas.microsoft.com/office/drawing/2012/chart"/>
            </c:strRef>
          </c:cat>
          <c:val>
            <c:numRef>
              <c:f>Keskinopeudet!$H$19:$H$25</c:f>
              <c:numCache>
                <c:formatCode>0</c:formatCode>
                <c:ptCount val="7"/>
                <c:pt idx="0">
                  <c:v>37.352611940298509</c:v>
                </c:pt>
                <c:pt idx="1">
                  <c:v>35.730360934182592</c:v>
                </c:pt>
                <c:pt idx="2">
                  <c:v>35.560224089635852</c:v>
                </c:pt>
                <c:pt idx="3">
                  <c:v>35.262790697674419</c:v>
                </c:pt>
                <c:pt idx="4">
                  <c:v>35.287128712871286</c:v>
                </c:pt>
                <c:pt idx="5">
                  <c:v>39.49640287769784</c:v>
                </c:pt>
                <c:pt idx="6">
                  <c:v>39.264317180616743</c:v>
                </c:pt>
              </c:numCache>
            </c:numRef>
          </c:val>
          <c:extLst xmlns:c15="http://schemas.microsoft.com/office/drawing/2012/chart">
            <c:ext xmlns:c16="http://schemas.microsoft.com/office/drawing/2014/chart" uri="{C3380CC4-5D6E-409C-BE32-E72D297353CC}">
              <c16:uniqueId val="{00000002-73D7-47D8-A476-AF44B5E9FEFC}"/>
            </c:ext>
          </c:extLst>
        </c:ser>
        <c:dLbls>
          <c:dLblPos val="outEnd"/>
          <c:showLegendKey val="0"/>
          <c:showVal val="1"/>
          <c:showCatName val="0"/>
          <c:showSerName val="0"/>
          <c:showPercent val="0"/>
          <c:showBubbleSize val="0"/>
        </c:dLbls>
        <c:gapWidth val="219"/>
        <c:overlap val="-27"/>
        <c:axId val="558753800"/>
        <c:axId val="558754128"/>
        <c:extLst>
          <c:ext xmlns:c15="http://schemas.microsoft.com/office/drawing/2012/chart" uri="{02D57815-91ED-43cb-92C2-25804820EDAC}">
            <c15:filteredBarSeries>
              <c15:ser>
                <c:idx val="0"/>
                <c:order val="0"/>
                <c:tx>
                  <c:strRef>
                    <c:extLst>
                      <c:ext uri="{02D57815-91ED-43cb-92C2-25804820EDAC}">
                        <c15:formulaRef>
                          <c15:sqref>Keskinopeudet!$C$17</c15:sqref>
                        </c15:formulaRef>
                      </c:ext>
                    </c:extLst>
                    <c:strCache>
                      <c:ptCount val="1"/>
                      <c:pt idx="0">
                        <c:v>Keskinopeus ennen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c:ext uri="{02D57815-91ED-43cb-92C2-25804820EDAC}">
                        <c15:formulaRef>
                          <c15:sqref>Keskinopeudet!$C$19:$C$25</c15:sqref>
                        </c15:formulaRef>
                      </c:ext>
                    </c:extLst>
                    <c:numCache>
                      <c:formatCode>0</c:formatCode>
                      <c:ptCount val="7"/>
                      <c:pt idx="0">
                        <c:v>39</c:v>
                      </c:pt>
                      <c:pt idx="1">
                        <c:v>39</c:v>
                      </c:pt>
                      <c:pt idx="2">
                        <c:v>39</c:v>
                      </c:pt>
                      <c:pt idx="3">
                        <c:v>38</c:v>
                      </c:pt>
                      <c:pt idx="4">
                        <c:v>39</c:v>
                      </c:pt>
                      <c:pt idx="5">
                        <c:v>40</c:v>
                      </c:pt>
                      <c:pt idx="6">
                        <c:v>41</c:v>
                      </c:pt>
                    </c:numCache>
                  </c:numRef>
                </c:val>
                <c:extLst>
                  <c:ext xmlns:c16="http://schemas.microsoft.com/office/drawing/2014/chart" uri="{C3380CC4-5D6E-409C-BE32-E72D297353CC}">
                    <c16:uniqueId val="{00000006-73D7-47D8-A476-AF44B5E9FEF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Keskinopeudet!$E$17</c15:sqref>
                        </c15:formulaRef>
                      </c:ext>
                    </c:extLst>
                    <c:strCache>
                      <c:ptCount val="1"/>
                      <c:pt idx="0">
                        <c:v>Keskinopeus jälkeen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Keskinopeudet!$E$19:$E$25</c15:sqref>
                        </c15:formulaRef>
                      </c:ext>
                    </c:extLst>
                    <c:numCache>
                      <c:formatCode>General</c:formatCode>
                      <c:ptCount val="7"/>
                      <c:pt idx="0">
                        <c:v>40</c:v>
                      </c:pt>
                      <c:pt idx="1">
                        <c:v>41</c:v>
                      </c:pt>
                      <c:pt idx="2">
                        <c:v>41</c:v>
                      </c:pt>
                      <c:pt idx="3">
                        <c:v>40</c:v>
                      </c:pt>
                      <c:pt idx="4">
                        <c:v>40</c:v>
                      </c:pt>
                      <c:pt idx="5">
                        <c:v>41</c:v>
                      </c:pt>
                      <c:pt idx="6">
                        <c:v>41</c:v>
                      </c:pt>
                    </c:numCache>
                  </c:numRef>
                </c:val>
                <c:extLst xmlns:c15="http://schemas.microsoft.com/office/drawing/2012/chart">
                  <c:ext xmlns:c16="http://schemas.microsoft.com/office/drawing/2014/chart" uri="{C3380CC4-5D6E-409C-BE32-E72D297353CC}">
                    <c16:uniqueId val="{00000007-73D7-47D8-A476-AF44B5E9FEF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Keskinopeudet!$G$17</c15:sqref>
                        </c15:formulaRef>
                      </c:ext>
                    </c:extLst>
                    <c:strCache>
                      <c:ptCount val="1"/>
                      <c:pt idx="0">
                        <c:v>Keskinopeus jälkeen 2</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Keskinopeudet!$G$19:$G$25</c15:sqref>
                        </c15:formulaRef>
                      </c:ext>
                    </c:extLst>
                    <c:numCache>
                      <c:formatCode>0</c:formatCode>
                      <c:ptCount val="7"/>
                      <c:pt idx="0">
                        <c:v>39.466918714555767</c:v>
                      </c:pt>
                      <c:pt idx="1">
                        <c:v>37.608200455580864</c:v>
                      </c:pt>
                      <c:pt idx="2">
                        <c:v>38.011428571428574</c:v>
                      </c:pt>
                      <c:pt idx="3">
                        <c:v>38.025056947608199</c:v>
                      </c:pt>
                      <c:pt idx="4">
                        <c:v>36.647959183673471</c:v>
                      </c:pt>
                      <c:pt idx="5">
                        <c:v>40.428571428571431</c:v>
                      </c:pt>
                      <c:pt idx="6">
                        <c:v>39.982332155477032</c:v>
                      </c:pt>
                    </c:numCache>
                  </c:numRef>
                </c:val>
                <c:extLst xmlns:c15="http://schemas.microsoft.com/office/drawing/2012/chart">
                  <c:ext xmlns:c16="http://schemas.microsoft.com/office/drawing/2014/chart" uri="{C3380CC4-5D6E-409C-BE32-E72D297353CC}">
                    <c16:uniqueId val="{00000008-73D7-47D8-A476-AF44B5E9FEFC}"/>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Keskinopeudet!$C$42</c15:sqref>
                        </c15:formulaRef>
                      </c:ext>
                    </c:extLst>
                    <c:strCache>
                      <c:ptCount val="1"/>
                      <c:pt idx="0">
                        <c:v>V85 ennen</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Keskinopeudet!$C$44:$C$50</c15:sqref>
                        </c15:formulaRef>
                      </c:ext>
                    </c:extLst>
                    <c:numCache>
                      <c:formatCode>General</c:formatCode>
                      <c:ptCount val="7"/>
                      <c:pt idx="0">
                        <c:v>46</c:v>
                      </c:pt>
                      <c:pt idx="1">
                        <c:v>45</c:v>
                      </c:pt>
                      <c:pt idx="2">
                        <c:v>45</c:v>
                      </c:pt>
                      <c:pt idx="3">
                        <c:v>44</c:v>
                      </c:pt>
                      <c:pt idx="4">
                        <c:v>45</c:v>
                      </c:pt>
                      <c:pt idx="5">
                        <c:v>47</c:v>
                      </c:pt>
                      <c:pt idx="6">
                        <c:v>47</c:v>
                      </c:pt>
                    </c:numCache>
                  </c:numRef>
                </c:val>
                <c:extLst xmlns:c15="http://schemas.microsoft.com/office/drawing/2012/chart">
                  <c:ext xmlns:c16="http://schemas.microsoft.com/office/drawing/2014/chart" uri="{C3380CC4-5D6E-409C-BE32-E72D297353CC}">
                    <c16:uniqueId val="{00000009-73D7-47D8-A476-AF44B5E9FEF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Keskinopeudet!$C$42</c15:sqref>
                        </c15:formulaRef>
                      </c:ext>
                    </c:extLst>
                    <c:strCache>
                      <c:ptCount val="1"/>
                      <c:pt idx="0">
                        <c:v>V85 ennen</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Keskinopeudet!$D$44:$D$50</c15:sqref>
                        </c15:formulaRef>
                      </c:ext>
                    </c:extLst>
                    <c:numCache>
                      <c:formatCode>General</c:formatCode>
                      <c:ptCount val="7"/>
                      <c:pt idx="0">
                        <c:v>43</c:v>
                      </c:pt>
                      <c:pt idx="1">
                        <c:v>43</c:v>
                      </c:pt>
                      <c:pt idx="2">
                        <c:v>44</c:v>
                      </c:pt>
                      <c:pt idx="3">
                        <c:v>43</c:v>
                      </c:pt>
                      <c:pt idx="4">
                        <c:v>43</c:v>
                      </c:pt>
                      <c:pt idx="5">
                        <c:v>46</c:v>
                      </c:pt>
                      <c:pt idx="6">
                        <c:v>45</c:v>
                      </c:pt>
                    </c:numCache>
                  </c:numRef>
                </c:val>
                <c:extLst xmlns:c15="http://schemas.microsoft.com/office/drawing/2012/chart">
                  <c:ext xmlns:c16="http://schemas.microsoft.com/office/drawing/2014/chart" uri="{C3380CC4-5D6E-409C-BE32-E72D297353CC}">
                    <c16:uniqueId val="{00000003-73D7-47D8-A476-AF44B5E9FEFC}"/>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Keskinopeudet!$E$42</c15:sqref>
                        </c15:formulaRef>
                      </c:ext>
                    </c:extLst>
                    <c:strCache>
                      <c:ptCount val="1"/>
                      <c:pt idx="0">
                        <c:v>V85 jälkeen 1</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Keskinopeudet!$E$44:$E$50</c15:sqref>
                        </c15:formulaRef>
                      </c:ext>
                    </c:extLst>
                    <c:numCache>
                      <c:formatCode>General</c:formatCode>
                      <c:ptCount val="7"/>
                      <c:pt idx="0">
                        <c:v>48</c:v>
                      </c:pt>
                      <c:pt idx="1">
                        <c:v>48</c:v>
                      </c:pt>
                      <c:pt idx="2">
                        <c:v>48</c:v>
                      </c:pt>
                      <c:pt idx="3">
                        <c:v>47</c:v>
                      </c:pt>
                      <c:pt idx="4">
                        <c:v>47</c:v>
                      </c:pt>
                      <c:pt idx="5">
                        <c:v>48</c:v>
                      </c:pt>
                      <c:pt idx="6">
                        <c:v>48</c:v>
                      </c:pt>
                    </c:numCache>
                  </c:numRef>
                </c:val>
                <c:extLst xmlns:c15="http://schemas.microsoft.com/office/drawing/2012/chart">
                  <c:ext xmlns:c16="http://schemas.microsoft.com/office/drawing/2014/chart" uri="{C3380CC4-5D6E-409C-BE32-E72D297353CC}">
                    <c16:uniqueId val="{0000000A-73D7-47D8-A476-AF44B5E9FEFC}"/>
                  </c:ext>
                </c:extLst>
              </c15:ser>
            </c15:filteredBarSeries>
            <c15:filteredBarSeries>
              <c15:ser>
                <c:idx val="11"/>
                <c:order val="9"/>
                <c:tx>
                  <c:strRef>
                    <c:extLst xmlns:c15="http://schemas.microsoft.com/office/drawing/2012/chart">
                      <c:ext xmlns:c15="http://schemas.microsoft.com/office/drawing/2012/chart" uri="{02D57815-91ED-43cb-92C2-25804820EDAC}">
                        <c15:formulaRef>
                          <c15:sqref>Keskinopeudet!$E$42</c15:sqref>
                        </c15:formulaRef>
                      </c:ext>
                    </c:extLst>
                    <c:strCache>
                      <c:ptCount val="1"/>
                      <c:pt idx="0">
                        <c:v>V85 jälkeen 1</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Keskinopeudet!$F$44:$F$50</c15:sqref>
                        </c15:formulaRef>
                      </c:ext>
                    </c:extLst>
                    <c:numCache>
                      <c:formatCode>General</c:formatCode>
                      <c:ptCount val="7"/>
                      <c:pt idx="0">
                        <c:v>46</c:v>
                      </c:pt>
                      <c:pt idx="1">
                        <c:v>45</c:v>
                      </c:pt>
                      <c:pt idx="2">
                        <c:v>46</c:v>
                      </c:pt>
                      <c:pt idx="3">
                        <c:v>44</c:v>
                      </c:pt>
                      <c:pt idx="4">
                        <c:v>44</c:v>
                      </c:pt>
                      <c:pt idx="5">
                        <c:v>47</c:v>
                      </c:pt>
                      <c:pt idx="6">
                        <c:v>47</c:v>
                      </c:pt>
                    </c:numCache>
                  </c:numRef>
                </c:val>
                <c:extLst xmlns:c15="http://schemas.microsoft.com/office/drawing/2012/chart">
                  <c:ext xmlns:c16="http://schemas.microsoft.com/office/drawing/2014/chart" uri="{C3380CC4-5D6E-409C-BE32-E72D297353CC}">
                    <c16:uniqueId val="{00000004-73D7-47D8-A476-AF44B5E9FEFC}"/>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Keskinopeudet!$G$42</c15:sqref>
                        </c15:formulaRef>
                      </c:ext>
                    </c:extLst>
                    <c:strCache>
                      <c:ptCount val="1"/>
                      <c:pt idx="0">
                        <c:v>V85 jälkeen 2</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Keskinopeudet!$G$44:$G$50</c15:sqref>
                        </c15:formulaRef>
                      </c:ext>
                    </c:extLst>
                    <c:numCache>
                      <c:formatCode>0</c:formatCode>
                      <c:ptCount val="7"/>
                      <c:pt idx="0">
                        <c:v>45</c:v>
                      </c:pt>
                      <c:pt idx="1">
                        <c:v>45</c:v>
                      </c:pt>
                      <c:pt idx="2">
                        <c:v>45</c:v>
                      </c:pt>
                      <c:pt idx="3">
                        <c:v>45</c:v>
                      </c:pt>
                      <c:pt idx="4">
                        <c:v>43</c:v>
                      </c:pt>
                      <c:pt idx="5">
                        <c:v>46.25</c:v>
                      </c:pt>
                      <c:pt idx="6">
                        <c:v>48</c:v>
                      </c:pt>
                    </c:numCache>
                  </c:numRef>
                </c:val>
                <c:extLst xmlns:c15="http://schemas.microsoft.com/office/drawing/2012/chart">
                  <c:ext xmlns:c16="http://schemas.microsoft.com/office/drawing/2014/chart" uri="{C3380CC4-5D6E-409C-BE32-E72D297353CC}">
                    <c16:uniqueId val="{0000000B-73D7-47D8-A476-AF44B5E9FEFC}"/>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Keskinopeudet!$G$42</c15:sqref>
                        </c15:formulaRef>
                      </c:ext>
                    </c:extLst>
                    <c:strCache>
                      <c:ptCount val="1"/>
                      <c:pt idx="0">
                        <c:v>V85 jälkeen 2</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Keskinopeudet!$H$44:$H$50</c15:sqref>
                        </c15:formulaRef>
                      </c:ext>
                    </c:extLst>
                    <c:numCache>
                      <c:formatCode>General</c:formatCode>
                      <c:ptCount val="7"/>
                      <c:pt idx="0">
                        <c:v>45</c:v>
                      </c:pt>
                      <c:pt idx="1">
                        <c:v>43</c:v>
                      </c:pt>
                      <c:pt idx="2">
                        <c:v>43</c:v>
                      </c:pt>
                      <c:pt idx="3">
                        <c:v>43</c:v>
                      </c:pt>
                      <c:pt idx="4">
                        <c:v>42</c:v>
                      </c:pt>
                      <c:pt idx="5">
                        <c:v>46</c:v>
                      </c:pt>
                      <c:pt idx="6">
                        <c:v>46</c:v>
                      </c:pt>
                    </c:numCache>
                  </c:numRef>
                </c:val>
                <c:extLst xmlns:c15="http://schemas.microsoft.com/office/drawing/2012/chart">
                  <c:ext xmlns:c16="http://schemas.microsoft.com/office/drawing/2014/chart" uri="{C3380CC4-5D6E-409C-BE32-E72D297353CC}">
                    <c16:uniqueId val="{00000005-73D7-47D8-A476-AF44B5E9FEFC}"/>
                  </c:ext>
                </c:extLst>
              </c15:ser>
            </c15:filteredBarSeries>
          </c:ext>
        </c:extLst>
      </c:barChart>
      <c:catAx>
        <c:axId val="55875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8754128"/>
        <c:crosses val="autoZero"/>
        <c:auto val="1"/>
        <c:lblAlgn val="ctr"/>
        <c:lblOffset val="100"/>
        <c:noMultiLvlLbl val="0"/>
      </c:catAx>
      <c:valAx>
        <c:axId val="558754128"/>
        <c:scaling>
          <c:orientation val="minMax"/>
          <c:max val="44"/>
          <c:min val="3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8753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MP1 (30 km/h </a:t>
            </a:r>
            <a:r>
              <a:rPr lang="en-GB" dirty="0" err="1"/>
              <a:t>arkisin</a:t>
            </a:r>
            <a:r>
              <a:rPr lang="en-GB" dirty="0"/>
              <a:t> </a:t>
            </a:r>
            <a:r>
              <a:rPr lang="en-GB" dirty="0" err="1"/>
              <a:t>klo</a:t>
            </a:r>
            <a:r>
              <a:rPr lang="en-GB" dirty="0"/>
              <a:t> 7.30-15.30)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1"/>
          <c:order val="1"/>
          <c:tx>
            <c:strRef>
              <c:f>Keskinopeudet!$C$5</c:f>
              <c:strCache>
                <c:ptCount val="1"/>
                <c:pt idx="0">
                  <c:v>Keskinopeus ennen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Keskinopeudet!$B$7:$B$13</c:f>
              <c:strCache>
                <c:ptCount val="7"/>
                <c:pt idx="0">
                  <c:v>ma</c:v>
                </c:pt>
                <c:pt idx="1">
                  <c:v>ti</c:v>
                </c:pt>
                <c:pt idx="2">
                  <c:v>ke</c:v>
                </c:pt>
                <c:pt idx="3">
                  <c:v>to</c:v>
                </c:pt>
                <c:pt idx="4">
                  <c:v>pe</c:v>
                </c:pt>
                <c:pt idx="5">
                  <c:v>la</c:v>
                </c:pt>
                <c:pt idx="6">
                  <c:v>su</c:v>
                </c:pt>
              </c:strCache>
            </c:strRef>
          </c:cat>
          <c:val>
            <c:numRef>
              <c:f>Keskinopeudet!$D$7:$D$13</c:f>
              <c:numCache>
                <c:formatCode>0</c:formatCode>
                <c:ptCount val="7"/>
                <c:pt idx="0">
                  <c:v>38.33</c:v>
                </c:pt>
                <c:pt idx="1">
                  <c:v>38.57</c:v>
                </c:pt>
                <c:pt idx="2">
                  <c:v>39.659999999999997</c:v>
                </c:pt>
                <c:pt idx="3">
                  <c:v>37.57</c:v>
                </c:pt>
                <c:pt idx="4">
                  <c:v>38.299999999999997</c:v>
                </c:pt>
                <c:pt idx="5">
                  <c:v>43.28</c:v>
                </c:pt>
                <c:pt idx="6">
                  <c:v>43.09</c:v>
                </c:pt>
              </c:numCache>
            </c:numRef>
          </c:val>
          <c:extLst>
            <c:ext xmlns:c16="http://schemas.microsoft.com/office/drawing/2014/chart" uri="{C3380CC4-5D6E-409C-BE32-E72D297353CC}">
              <c16:uniqueId val="{00000000-E026-4DF4-A730-02FDFA6A9C38}"/>
            </c:ext>
          </c:extLst>
        </c:ser>
        <c:ser>
          <c:idx val="3"/>
          <c:order val="3"/>
          <c:tx>
            <c:strRef>
              <c:f>Keskinopeudet!$E$5</c:f>
              <c:strCache>
                <c:ptCount val="1"/>
                <c:pt idx="0">
                  <c:v>Keskinopeus jälkeen 1</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Keskinopeudet!$B$7:$B$13</c:f>
              <c:strCache>
                <c:ptCount val="7"/>
                <c:pt idx="0">
                  <c:v>ma</c:v>
                </c:pt>
                <c:pt idx="1">
                  <c:v>ti</c:v>
                </c:pt>
                <c:pt idx="2">
                  <c:v>ke</c:v>
                </c:pt>
                <c:pt idx="3">
                  <c:v>to</c:v>
                </c:pt>
                <c:pt idx="4">
                  <c:v>pe</c:v>
                </c:pt>
                <c:pt idx="5">
                  <c:v>la</c:v>
                </c:pt>
                <c:pt idx="6">
                  <c:v>su</c:v>
                </c:pt>
              </c:strCache>
            </c:strRef>
          </c:cat>
          <c:val>
            <c:numRef>
              <c:f>Keskinopeudet!$F$7:$F$13</c:f>
              <c:numCache>
                <c:formatCode>General</c:formatCode>
                <c:ptCount val="7"/>
                <c:pt idx="0">
                  <c:v>40</c:v>
                </c:pt>
                <c:pt idx="1">
                  <c:v>39</c:v>
                </c:pt>
                <c:pt idx="2">
                  <c:v>40</c:v>
                </c:pt>
                <c:pt idx="3">
                  <c:v>40</c:v>
                </c:pt>
                <c:pt idx="4">
                  <c:v>39</c:v>
                </c:pt>
                <c:pt idx="5">
                  <c:v>43</c:v>
                </c:pt>
                <c:pt idx="6">
                  <c:v>43</c:v>
                </c:pt>
              </c:numCache>
            </c:numRef>
          </c:val>
          <c:extLst>
            <c:ext xmlns:c16="http://schemas.microsoft.com/office/drawing/2014/chart" uri="{C3380CC4-5D6E-409C-BE32-E72D297353CC}">
              <c16:uniqueId val="{00000001-E026-4DF4-A730-02FDFA6A9C38}"/>
            </c:ext>
          </c:extLst>
        </c:ser>
        <c:ser>
          <c:idx val="5"/>
          <c:order val="5"/>
          <c:tx>
            <c:strRef>
              <c:f>Keskinopeudet!$G$5</c:f>
              <c:strCache>
                <c:ptCount val="1"/>
                <c:pt idx="0">
                  <c:v>Keskinopeus jälkeen 2</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Keskinopeudet!$B$7:$B$13</c:f>
              <c:strCache>
                <c:ptCount val="7"/>
                <c:pt idx="0">
                  <c:v>ma</c:v>
                </c:pt>
                <c:pt idx="1">
                  <c:v>ti</c:v>
                </c:pt>
                <c:pt idx="2">
                  <c:v>ke</c:v>
                </c:pt>
                <c:pt idx="3">
                  <c:v>to</c:v>
                </c:pt>
                <c:pt idx="4">
                  <c:v>pe</c:v>
                </c:pt>
                <c:pt idx="5">
                  <c:v>la</c:v>
                </c:pt>
                <c:pt idx="6">
                  <c:v>su</c:v>
                </c:pt>
              </c:strCache>
            </c:strRef>
          </c:cat>
          <c:val>
            <c:numRef>
              <c:f>Keskinopeudet!$H$7:$H$13</c:f>
              <c:numCache>
                <c:formatCode>0</c:formatCode>
                <c:ptCount val="7"/>
                <c:pt idx="0">
                  <c:v>37.836734693877553</c:v>
                </c:pt>
                <c:pt idx="1">
                  <c:v>37.469357249626306</c:v>
                </c:pt>
                <c:pt idx="2">
                  <c:v>37.272024729520865</c:v>
                </c:pt>
                <c:pt idx="3">
                  <c:v>37.575208913649028</c:v>
                </c:pt>
                <c:pt idx="4">
                  <c:v>37.129746835443036</c:v>
                </c:pt>
                <c:pt idx="5">
                  <c:v>40.789473684210527</c:v>
                </c:pt>
                <c:pt idx="6">
                  <c:v>42.248275862068965</c:v>
                </c:pt>
              </c:numCache>
            </c:numRef>
          </c:val>
          <c:extLst>
            <c:ext xmlns:c16="http://schemas.microsoft.com/office/drawing/2014/chart" uri="{C3380CC4-5D6E-409C-BE32-E72D297353CC}">
              <c16:uniqueId val="{00000002-E026-4DF4-A730-02FDFA6A9C38}"/>
            </c:ext>
          </c:extLst>
        </c:ser>
        <c:dLbls>
          <c:dLblPos val="outEnd"/>
          <c:showLegendKey val="0"/>
          <c:showVal val="1"/>
          <c:showCatName val="0"/>
          <c:showSerName val="0"/>
          <c:showPercent val="0"/>
          <c:showBubbleSize val="0"/>
        </c:dLbls>
        <c:gapWidth val="219"/>
        <c:overlap val="-27"/>
        <c:axId val="514762968"/>
        <c:axId val="514760016"/>
        <c:extLst>
          <c:ext xmlns:c15="http://schemas.microsoft.com/office/drawing/2012/chart" uri="{02D57815-91ED-43cb-92C2-25804820EDAC}">
            <c15:filteredBarSeries>
              <c15:ser>
                <c:idx val="0"/>
                <c:order val="0"/>
                <c:tx>
                  <c:strRef>
                    <c:extLst>
                      <c:ext uri="{02D57815-91ED-43cb-92C2-25804820EDAC}">
                        <c15:formulaRef>
                          <c15:sqref>Keskinopeudet!$C$6</c15:sqref>
                        </c15:formulaRef>
                      </c:ext>
                    </c:extLst>
                    <c:strCache>
                      <c:ptCount val="1"/>
                      <c:pt idx="0">
                        <c:v>saapuva_en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c:ext uri="{02D57815-91ED-43cb-92C2-25804820EDAC}">
                        <c15:formulaRef>
                          <c15:sqref>Keskinopeudet!$C$7:$C$13</c15:sqref>
                        </c15:formulaRef>
                      </c:ext>
                    </c:extLst>
                    <c:numCache>
                      <c:formatCode>0</c:formatCode>
                      <c:ptCount val="7"/>
                      <c:pt idx="0">
                        <c:v>38.35</c:v>
                      </c:pt>
                      <c:pt idx="1">
                        <c:v>38.56</c:v>
                      </c:pt>
                      <c:pt idx="2">
                        <c:v>39.67</c:v>
                      </c:pt>
                      <c:pt idx="3">
                        <c:v>37.58</c:v>
                      </c:pt>
                      <c:pt idx="4">
                        <c:v>38.29</c:v>
                      </c:pt>
                      <c:pt idx="5">
                        <c:v>43.29</c:v>
                      </c:pt>
                      <c:pt idx="6">
                        <c:v>43.1</c:v>
                      </c:pt>
                    </c:numCache>
                  </c:numRef>
                </c:val>
                <c:extLst>
                  <c:ext xmlns:c16="http://schemas.microsoft.com/office/drawing/2014/chart" uri="{C3380CC4-5D6E-409C-BE32-E72D297353CC}">
                    <c16:uniqueId val="{00000006-E026-4DF4-A730-02FDFA6A9C3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Keskinopeudet!$E$6</c15:sqref>
                        </c15:formulaRef>
                      </c:ext>
                    </c:extLst>
                    <c:strCache>
                      <c:ptCount val="1"/>
                      <c:pt idx="0">
                        <c:v>saapuva_j</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Keskinopeudet!$E$7:$E$13</c15:sqref>
                        </c15:formulaRef>
                      </c:ext>
                    </c:extLst>
                    <c:numCache>
                      <c:formatCode>General</c:formatCode>
                      <c:ptCount val="7"/>
                      <c:pt idx="0">
                        <c:v>39</c:v>
                      </c:pt>
                      <c:pt idx="1">
                        <c:v>39</c:v>
                      </c:pt>
                      <c:pt idx="2">
                        <c:v>39</c:v>
                      </c:pt>
                      <c:pt idx="3">
                        <c:v>39</c:v>
                      </c:pt>
                      <c:pt idx="4">
                        <c:v>39</c:v>
                      </c:pt>
                      <c:pt idx="5">
                        <c:v>42</c:v>
                      </c:pt>
                      <c:pt idx="6">
                        <c:v>42</c:v>
                      </c:pt>
                    </c:numCache>
                  </c:numRef>
                </c:val>
                <c:extLst xmlns:c15="http://schemas.microsoft.com/office/drawing/2012/chart">
                  <c:ext xmlns:c16="http://schemas.microsoft.com/office/drawing/2014/chart" uri="{C3380CC4-5D6E-409C-BE32-E72D297353CC}">
                    <c16:uniqueId val="{00000007-E026-4DF4-A730-02FDFA6A9C3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Keskinopeudet!$G$6</c15:sqref>
                        </c15:formulaRef>
                      </c:ext>
                    </c:extLst>
                    <c:strCache>
                      <c:ptCount val="1"/>
                      <c:pt idx="0">
                        <c:v>saapuva_elo</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Keskinopeudet!$G$7:$G$13</c15:sqref>
                        </c15:formulaRef>
                      </c:ext>
                    </c:extLst>
                    <c:numCache>
                      <c:formatCode>0</c:formatCode>
                      <c:ptCount val="7"/>
                      <c:pt idx="0">
                        <c:v>38.25122349102773</c:v>
                      </c:pt>
                      <c:pt idx="1">
                        <c:v>36.826153846153844</c:v>
                      </c:pt>
                      <c:pt idx="2">
                        <c:v>36.124792013311151</c:v>
                      </c:pt>
                      <c:pt idx="3">
                        <c:v>36.20220082530949</c:v>
                      </c:pt>
                      <c:pt idx="4">
                        <c:v>35.971305595408893</c:v>
                      </c:pt>
                      <c:pt idx="5">
                        <c:v>39.579670329670328</c:v>
                      </c:pt>
                      <c:pt idx="6">
                        <c:v>41.195652173913047</c:v>
                      </c:pt>
                    </c:numCache>
                  </c:numRef>
                </c:val>
                <c:extLst xmlns:c15="http://schemas.microsoft.com/office/drawing/2012/chart">
                  <c:ext xmlns:c16="http://schemas.microsoft.com/office/drawing/2014/chart" uri="{C3380CC4-5D6E-409C-BE32-E72D297353CC}">
                    <c16:uniqueId val="{00000008-E026-4DF4-A730-02FDFA6A9C38}"/>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Keskinopeudet!$C$31</c15:sqref>
                        </c15:formulaRef>
                      </c:ext>
                    </c:extLst>
                    <c:strCache>
                      <c:ptCount val="1"/>
                      <c:pt idx="0">
                        <c:v>saapuva_en</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Keskinopeudet!$C$32:$C$38</c15:sqref>
                        </c15:formulaRef>
                      </c:ext>
                    </c:extLst>
                    <c:numCache>
                      <c:formatCode>0</c:formatCode>
                      <c:ptCount val="7"/>
                      <c:pt idx="0">
                        <c:v>47</c:v>
                      </c:pt>
                      <c:pt idx="1">
                        <c:v>46</c:v>
                      </c:pt>
                      <c:pt idx="2">
                        <c:v>48</c:v>
                      </c:pt>
                      <c:pt idx="3">
                        <c:v>46</c:v>
                      </c:pt>
                      <c:pt idx="4">
                        <c:v>47</c:v>
                      </c:pt>
                      <c:pt idx="5" formatCode="General">
                        <c:v>51</c:v>
                      </c:pt>
                      <c:pt idx="6" formatCode="General">
                        <c:v>51</c:v>
                      </c:pt>
                    </c:numCache>
                  </c:numRef>
                </c:val>
                <c:extLst xmlns:c15="http://schemas.microsoft.com/office/drawing/2012/chart">
                  <c:ext xmlns:c16="http://schemas.microsoft.com/office/drawing/2014/chart" uri="{C3380CC4-5D6E-409C-BE32-E72D297353CC}">
                    <c16:uniqueId val="{00000009-E026-4DF4-A730-02FDFA6A9C38}"/>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Keskinopeudet!$C$30</c15:sqref>
                        </c15:formulaRef>
                      </c:ext>
                    </c:extLst>
                    <c:strCache>
                      <c:ptCount val="1"/>
                      <c:pt idx="0">
                        <c:v>V85 ennen</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Keskinopeudet!$D$32:$D$38</c15:sqref>
                        </c15:formulaRef>
                      </c:ext>
                    </c:extLst>
                    <c:numCache>
                      <c:formatCode>0</c:formatCode>
                      <c:ptCount val="7"/>
                      <c:pt idx="0">
                        <c:v>47</c:v>
                      </c:pt>
                      <c:pt idx="1">
                        <c:v>48</c:v>
                      </c:pt>
                      <c:pt idx="2">
                        <c:v>48</c:v>
                      </c:pt>
                      <c:pt idx="3">
                        <c:v>46</c:v>
                      </c:pt>
                      <c:pt idx="4">
                        <c:v>47</c:v>
                      </c:pt>
                      <c:pt idx="5" formatCode="General">
                        <c:v>53</c:v>
                      </c:pt>
                      <c:pt idx="6" formatCode="General">
                        <c:v>51</c:v>
                      </c:pt>
                    </c:numCache>
                  </c:numRef>
                </c:val>
                <c:extLst xmlns:c15="http://schemas.microsoft.com/office/drawing/2012/chart">
                  <c:ext xmlns:c16="http://schemas.microsoft.com/office/drawing/2014/chart" uri="{C3380CC4-5D6E-409C-BE32-E72D297353CC}">
                    <c16:uniqueId val="{00000003-E026-4DF4-A730-02FDFA6A9C38}"/>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Keskinopeudet!$E$31</c15:sqref>
                        </c15:formulaRef>
                      </c:ext>
                    </c:extLst>
                    <c:strCache>
                      <c:ptCount val="1"/>
                      <c:pt idx="0">
                        <c:v>saapuva_j</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Keskinopeudet!$E$32:$E$38</c15:sqref>
                        </c15:formulaRef>
                      </c:ext>
                    </c:extLst>
                    <c:numCache>
                      <c:formatCode>General</c:formatCode>
                      <c:ptCount val="7"/>
                      <c:pt idx="0">
                        <c:v>47</c:v>
                      </c:pt>
                      <c:pt idx="1">
                        <c:v>47</c:v>
                      </c:pt>
                      <c:pt idx="2">
                        <c:v>47</c:v>
                      </c:pt>
                      <c:pt idx="3">
                        <c:v>46</c:v>
                      </c:pt>
                      <c:pt idx="4">
                        <c:v>47</c:v>
                      </c:pt>
                      <c:pt idx="5">
                        <c:v>50</c:v>
                      </c:pt>
                      <c:pt idx="6">
                        <c:v>49</c:v>
                      </c:pt>
                    </c:numCache>
                  </c:numRef>
                </c:val>
                <c:extLst xmlns:c15="http://schemas.microsoft.com/office/drawing/2012/chart">
                  <c:ext xmlns:c16="http://schemas.microsoft.com/office/drawing/2014/chart" uri="{C3380CC4-5D6E-409C-BE32-E72D297353CC}">
                    <c16:uniqueId val="{0000000A-E026-4DF4-A730-02FDFA6A9C38}"/>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Keskinopeudet!$E$30</c15:sqref>
                        </c15:formulaRef>
                      </c:ext>
                    </c:extLst>
                    <c:strCache>
                      <c:ptCount val="1"/>
                      <c:pt idx="0">
                        <c:v>V85 jälkeen 1</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Keskinopeudet!$F$32:$F$38</c15:sqref>
                        </c15:formulaRef>
                      </c:ext>
                    </c:extLst>
                    <c:numCache>
                      <c:formatCode>General</c:formatCode>
                      <c:ptCount val="7"/>
                      <c:pt idx="0">
                        <c:v>48</c:v>
                      </c:pt>
                      <c:pt idx="1">
                        <c:v>47</c:v>
                      </c:pt>
                      <c:pt idx="2">
                        <c:v>48</c:v>
                      </c:pt>
                      <c:pt idx="3">
                        <c:v>47</c:v>
                      </c:pt>
                      <c:pt idx="4">
                        <c:v>47</c:v>
                      </c:pt>
                      <c:pt idx="5">
                        <c:v>51</c:v>
                      </c:pt>
                      <c:pt idx="6">
                        <c:v>49</c:v>
                      </c:pt>
                    </c:numCache>
                  </c:numRef>
                </c:val>
                <c:extLst xmlns:c15="http://schemas.microsoft.com/office/drawing/2012/chart">
                  <c:ext xmlns:c16="http://schemas.microsoft.com/office/drawing/2014/chart" uri="{C3380CC4-5D6E-409C-BE32-E72D297353CC}">
                    <c16:uniqueId val="{00000004-E026-4DF4-A730-02FDFA6A9C38}"/>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Keskinopeudet!$G$31</c15:sqref>
                        </c15:formulaRef>
                      </c:ext>
                    </c:extLst>
                    <c:strCache>
                      <c:ptCount val="1"/>
                      <c:pt idx="0">
                        <c:v>saapuva_elo</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Keskinopeudet!$G$32:$G$38</c15:sqref>
                        </c15:formulaRef>
                      </c:ext>
                    </c:extLst>
                    <c:numCache>
                      <c:formatCode>General</c:formatCode>
                      <c:ptCount val="7"/>
                      <c:pt idx="0">
                        <c:v>45</c:v>
                      </c:pt>
                      <c:pt idx="1">
                        <c:v>44</c:v>
                      </c:pt>
                      <c:pt idx="2">
                        <c:v>44</c:v>
                      </c:pt>
                      <c:pt idx="3">
                        <c:v>43.100000000000023</c:v>
                      </c:pt>
                      <c:pt idx="4">
                        <c:v>44</c:v>
                      </c:pt>
                      <c:pt idx="5">
                        <c:v>46</c:v>
                      </c:pt>
                      <c:pt idx="6">
                        <c:v>49</c:v>
                      </c:pt>
                    </c:numCache>
                  </c:numRef>
                </c:val>
                <c:extLst xmlns:c15="http://schemas.microsoft.com/office/drawing/2012/chart">
                  <c:ext xmlns:c16="http://schemas.microsoft.com/office/drawing/2014/chart" uri="{C3380CC4-5D6E-409C-BE32-E72D297353CC}">
                    <c16:uniqueId val="{0000000B-E026-4DF4-A730-02FDFA6A9C38}"/>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Keskinopeudet!$G$30</c15:sqref>
                        </c15:formulaRef>
                      </c:ext>
                    </c:extLst>
                    <c:strCache>
                      <c:ptCount val="1"/>
                      <c:pt idx="0">
                        <c:v>V85 jälkeen 2</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Keskinopeudet!$H$32:$H$38</c15:sqref>
                        </c15:formulaRef>
                      </c:ext>
                    </c:extLst>
                    <c:numCache>
                      <c:formatCode>General</c:formatCode>
                      <c:ptCount val="7"/>
                      <c:pt idx="0">
                        <c:v>46</c:v>
                      </c:pt>
                      <c:pt idx="1">
                        <c:v>46</c:v>
                      </c:pt>
                      <c:pt idx="2">
                        <c:v>46</c:v>
                      </c:pt>
                      <c:pt idx="3">
                        <c:v>46</c:v>
                      </c:pt>
                      <c:pt idx="4">
                        <c:v>45</c:v>
                      </c:pt>
                      <c:pt idx="5">
                        <c:v>48</c:v>
                      </c:pt>
                      <c:pt idx="6">
                        <c:v>50</c:v>
                      </c:pt>
                    </c:numCache>
                  </c:numRef>
                </c:val>
                <c:extLst xmlns:c15="http://schemas.microsoft.com/office/drawing/2012/chart">
                  <c:ext xmlns:c16="http://schemas.microsoft.com/office/drawing/2014/chart" uri="{C3380CC4-5D6E-409C-BE32-E72D297353CC}">
                    <c16:uniqueId val="{00000005-E026-4DF4-A730-02FDFA6A9C38}"/>
                  </c:ext>
                </c:extLst>
              </c15:ser>
            </c15:filteredBarSeries>
          </c:ext>
        </c:extLst>
      </c:barChart>
      <c:catAx>
        <c:axId val="51476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760016"/>
        <c:crosses val="autoZero"/>
        <c:auto val="1"/>
        <c:lblAlgn val="ctr"/>
        <c:lblOffset val="100"/>
        <c:noMultiLvlLbl val="0"/>
      </c:catAx>
      <c:valAx>
        <c:axId val="514760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762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MP2</a:t>
            </a:r>
          </a:p>
        </c:rich>
      </c:tx>
      <c:layout>
        <c:manualLayout>
          <c:xMode val="edge"/>
          <c:yMode val="edge"/>
          <c:x val="0.46248315319809791"/>
          <c:y val="6.74066095318378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Keskinopeudet!$C$17</c:f>
              <c:strCache>
                <c:ptCount val="1"/>
                <c:pt idx="0">
                  <c:v>Keskinopeus ennen</c:v>
                </c:pt>
              </c:strCache>
              <c:extLst xmlns:c15="http://schemas.microsoft.com/office/drawing/2012/chart"/>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Keskinopeudet!$B$7:$B$13</c:f>
              <c:strCache>
                <c:ptCount val="7"/>
                <c:pt idx="0">
                  <c:v>ma</c:v>
                </c:pt>
                <c:pt idx="1">
                  <c:v>ti</c:v>
                </c:pt>
                <c:pt idx="2">
                  <c:v>ke</c:v>
                </c:pt>
                <c:pt idx="3">
                  <c:v>to</c:v>
                </c:pt>
                <c:pt idx="4">
                  <c:v>pe</c:v>
                </c:pt>
                <c:pt idx="5">
                  <c:v>la</c:v>
                </c:pt>
                <c:pt idx="6">
                  <c:v>su</c:v>
                </c:pt>
              </c:strCache>
              <c:extLst xmlns:c15="http://schemas.microsoft.com/office/drawing/2012/chart"/>
            </c:strRef>
          </c:cat>
          <c:val>
            <c:numRef>
              <c:f>Keskinopeudet!$C$19:$C$25</c:f>
              <c:numCache>
                <c:formatCode>0</c:formatCode>
                <c:ptCount val="7"/>
                <c:pt idx="0">
                  <c:v>39</c:v>
                </c:pt>
                <c:pt idx="1">
                  <c:v>39</c:v>
                </c:pt>
                <c:pt idx="2">
                  <c:v>39</c:v>
                </c:pt>
                <c:pt idx="3">
                  <c:v>38</c:v>
                </c:pt>
                <c:pt idx="4">
                  <c:v>39</c:v>
                </c:pt>
                <c:pt idx="5">
                  <c:v>40</c:v>
                </c:pt>
                <c:pt idx="6">
                  <c:v>41</c:v>
                </c:pt>
              </c:numCache>
              <c:extLst xmlns:c15="http://schemas.microsoft.com/office/drawing/2012/chart"/>
            </c:numRef>
          </c:val>
          <c:extLst xmlns:c15="http://schemas.microsoft.com/office/drawing/2012/chart">
            <c:ext xmlns:c16="http://schemas.microsoft.com/office/drawing/2014/chart" uri="{C3380CC4-5D6E-409C-BE32-E72D297353CC}">
              <c16:uniqueId val="{00000000-AFF3-4A9D-BC39-25970D8D3656}"/>
            </c:ext>
          </c:extLst>
        </c:ser>
        <c:ser>
          <c:idx val="2"/>
          <c:order val="2"/>
          <c:tx>
            <c:strRef>
              <c:f>Keskinopeudet!$E$17</c:f>
              <c:strCache>
                <c:ptCount val="1"/>
                <c:pt idx="0">
                  <c:v>Keskinopeus jälkeen 1</c:v>
                </c:pt>
              </c:strCache>
              <c:extLst xmlns:c15="http://schemas.microsoft.com/office/drawing/2012/chart"/>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Keskinopeudet!$B$7:$B$13</c:f>
              <c:strCache>
                <c:ptCount val="7"/>
                <c:pt idx="0">
                  <c:v>ma</c:v>
                </c:pt>
                <c:pt idx="1">
                  <c:v>ti</c:v>
                </c:pt>
                <c:pt idx="2">
                  <c:v>ke</c:v>
                </c:pt>
                <c:pt idx="3">
                  <c:v>to</c:v>
                </c:pt>
                <c:pt idx="4">
                  <c:v>pe</c:v>
                </c:pt>
                <c:pt idx="5">
                  <c:v>la</c:v>
                </c:pt>
                <c:pt idx="6">
                  <c:v>su</c:v>
                </c:pt>
              </c:strCache>
              <c:extLst xmlns:c15="http://schemas.microsoft.com/office/drawing/2012/chart"/>
            </c:strRef>
          </c:cat>
          <c:val>
            <c:numRef>
              <c:f>Keskinopeudet!$E$19:$E$25</c:f>
              <c:numCache>
                <c:formatCode>General</c:formatCode>
                <c:ptCount val="7"/>
                <c:pt idx="0">
                  <c:v>40</c:v>
                </c:pt>
                <c:pt idx="1">
                  <c:v>41</c:v>
                </c:pt>
                <c:pt idx="2">
                  <c:v>41</c:v>
                </c:pt>
                <c:pt idx="3">
                  <c:v>40</c:v>
                </c:pt>
                <c:pt idx="4">
                  <c:v>40</c:v>
                </c:pt>
                <c:pt idx="5">
                  <c:v>41</c:v>
                </c:pt>
                <c:pt idx="6">
                  <c:v>41</c:v>
                </c:pt>
              </c:numCache>
              <c:extLst xmlns:c15="http://schemas.microsoft.com/office/drawing/2012/chart"/>
            </c:numRef>
          </c:val>
          <c:extLst xmlns:c15="http://schemas.microsoft.com/office/drawing/2012/chart">
            <c:ext xmlns:c16="http://schemas.microsoft.com/office/drawing/2014/chart" uri="{C3380CC4-5D6E-409C-BE32-E72D297353CC}">
              <c16:uniqueId val="{00000001-AFF3-4A9D-BC39-25970D8D3656}"/>
            </c:ext>
          </c:extLst>
        </c:ser>
        <c:ser>
          <c:idx val="4"/>
          <c:order val="4"/>
          <c:tx>
            <c:strRef>
              <c:f>Keskinopeudet!$G$17</c:f>
              <c:strCache>
                <c:ptCount val="1"/>
                <c:pt idx="0">
                  <c:v>Keskinopeus jälkeen 2</c:v>
                </c:pt>
              </c:strCache>
              <c:extLst xmlns:c15="http://schemas.microsoft.com/office/drawing/2012/chart"/>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Keskinopeudet!$B$7:$B$13</c:f>
              <c:strCache>
                <c:ptCount val="7"/>
                <c:pt idx="0">
                  <c:v>ma</c:v>
                </c:pt>
                <c:pt idx="1">
                  <c:v>ti</c:v>
                </c:pt>
                <c:pt idx="2">
                  <c:v>ke</c:v>
                </c:pt>
                <c:pt idx="3">
                  <c:v>to</c:v>
                </c:pt>
                <c:pt idx="4">
                  <c:v>pe</c:v>
                </c:pt>
                <c:pt idx="5">
                  <c:v>la</c:v>
                </c:pt>
                <c:pt idx="6">
                  <c:v>su</c:v>
                </c:pt>
              </c:strCache>
              <c:extLst xmlns:c15="http://schemas.microsoft.com/office/drawing/2012/chart"/>
            </c:strRef>
          </c:cat>
          <c:val>
            <c:numRef>
              <c:f>Keskinopeudet!$G$19:$G$25</c:f>
              <c:numCache>
                <c:formatCode>0</c:formatCode>
                <c:ptCount val="7"/>
                <c:pt idx="0">
                  <c:v>39.466918714555767</c:v>
                </c:pt>
                <c:pt idx="1">
                  <c:v>37.608200455580864</c:v>
                </c:pt>
                <c:pt idx="2">
                  <c:v>38.011428571428574</c:v>
                </c:pt>
                <c:pt idx="3">
                  <c:v>38.025056947608199</c:v>
                </c:pt>
                <c:pt idx="4">
                  <c:v>36.647959183673471</c:v>
                </c:pt>
                <c:pt idx="5">
                  <c:v>40.428571428571431</c:v>
                </c:pt>
                <c:pt idx="6">
                  <c:v>39.982332155477032</c:v>
                </c:pt>
              </c:numCache>
              <c:extLst xmlns:c15="http://schemas.microsoft.com/office/drawing/2012/chart"/>
            </c:numRef>
          </c:val>
          <c:extLst xmlns:c15="http://schemas.microsoft.com/office/drawing/2012/chart">
            <c:ext xmlns:c16="http://schemas.microsoft.com/office/drawing/2014/chart" uri="{C3380CC4-5D6E-409C-BE32-E72D297353CC}">
              <c16:uniqueId val="{00000002-AFF3-4A9D-BC39-25970D8D3656}"/>
            </c:ext>
          </c:extLst>
        </c:ser>
        <c:dLbls>
          <c:dLblPos val="outEnd"/>
          <c:showLegendKey val="0"/>
          <c:showVal val="1"/>
          <c:showCatName val="0"/>
          <c:showSerName val="0"/>
          <c:showPercent val="0"/>
          <c:showBubbleSize val="0"/>
        </c:dLbls>
        <c:gapWidth val="219"/>
        <c:overlap val="-27"/>
        <c:axId val="558753800"/>
        <c:axId val="558754128"/>
        <c:extLst>
          <c:ext xmlns:c15="http://schemas.microsoft.com/office/drawing/2012/chart" uri="{02D57815-91ED-43cb-92C2-25804820EDAC}">
            <c15:filteredBarSeries>
              <c15:ser>
                <c:idx val="1"/>
                <c:order val="1"/>
                <c:tx>
                  <c:strRef>
                    <c:extLst>
                      <c:ext uri="{02D57815-91ED-43cb-92C2-25804820EDAC}">
                        <c15:formulaRef>
                          <c15:sqref>Keskinopeudet!$C$17</c15:sqref>
                        </c15:formulaRef>
                      </c:ext>
                    </c:extLst>
                    <c:strCache>
                      <c:ptCount val="1"/>
                      <c:pt idx="0">
                        <c:v>Keskinopeus ennen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c:ext uri="{02D57815-91ED-43cb-92C2-25804820EDAC}">
                        <c15:formulaRef>
                          <c15:sqref>Keskinopeudet!$D$19:$D$25</c15:sqref>
                        </c15:formulaRef>
                      </c:ext>
                    </c:extLst>
                    <c:numCache>
                      <c:formatCode>0</c:formatCode>
                      <c:ptCount val="7"/>
                      <c:pt idx="0">
                        <c:v>37</c:v>
                      </c:pt>
                      <c:pt idx="1">
                        <c:v>37</c:v>
                      </c:pt>
                      <c:pt idx="2">
                        <c:v>37</c:v>
                      </c:pt>
                      <c:pt idx="3">
                        <c:v>36</c:v>
                      </c:pt>
                      <c:pt idx="4">
                        <c:v>37</c:v>
                      </c:pt>
                      <c:pt idx="5">
                        <c:v>40</c:v>
                      </c:pt>
                      <c:pt idx="6">
                        <c:v>39</c:v>
                      </c:pt>
                    </c:numCache>
                  </c:numRef>
                </c:val>
                <c:extLst>
                  <c:ext xmlns:c16="http://schemas.microsoft.com/office/drawing/2014/chart" uri="{C3380CC4-5D6E-409C-BE32-E72D297353CC}">
                    <c16:uniqueId val="{00000006-AFF3-4A9D-BC39-25970D8D365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Keskinopeudet!$E$17</c15:sqref>
                        </c15:formulaRef>
                      </c:ext>
                    </c:extLst>
                    <c:strCache>
                      <c:ptCount val="1"/>
                      <c:pt idx="0">
                        <c:v>Keskinopeus jälkeen 1</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Keskinopeudet!$F$19:$F$25</c15:sqref>
                        </c15:formulaRef>
                      </c:ext>
                    </c:extLst>
                    <c:numCache>
                      <c:formatCode>General</c:formatCode>
                      <c:ptCount val="7"/>
                      <c:pt idx="0">
                        <c:v>38</c:v>
                      </c:pt>
                      <c:pt idx="1">
                        <c:v>37</c:v>
                      </c:pt>
                      <c:pt idx="2">
                        <c:v>38</c:v>
                      </c:pt>
                      <c:pt idx="3">
                        <c:v>37</c:v>
                      </c:pt>
                      <c:pt idx="4">
                        <c:v>37</c:v>
                      </c:pt>
                      <c:pt idx="5">
                        <c:v>39</c:v>
                      </c:pt>
                      <c:pt idx="6">
                        <c:v>39</c:v>
                      </c:pt>
                    </c:numCache>
                  </c:numRef>
                </c:val>
                <c:extLst xmlns:c15="http://schemas.microsoft.com/office/drawing/2012/chart">
                  <c:ext xmlns:c16="http://schemas.microsoft.com/office/drawing/2014/chart" uri="{C3380CC4-5D6E-409C-BE32-E72D297353CC}">
                    <c16:uniqueId val="{00000007-AFF3-4A9D-BC39-25970D8D365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Keskinopeudet!$G$17</c15:sqref>
                        </c15:formulaRef>
                      </c:ext>
                    </c:extLst>
                    <c:strCache>
                      <c:ptCount val="1"/>
                      <c:pt idx="0">
                        <c:v>Keskinopeus jälkeen 2</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Keskinopeudet!$H$19:$H$25</c15:sqref>
                        </c15:formulaRef>
                      </c:ext>
                    </c:extLst>
                    <c:numCache>
                      <c:formatCode>0</c:formatCode>
                      <c:ptCount val="7"/>
                      <c:pt idx="0">
                        <c:v>37.352611940298509</c:v>
                      </c:pt>
                      <c:pt idx="1">
                        <c:v>35.730360934182592</c:v>
                      </c:pt>
                      <c:pt idx="2">
                        <c:v>35.560224089635852</c:v>
                      </c:pt>
                      <c:pt idx="3">
                        <c:v>35.262790697674419</c:v>
                      </c:pt>
                      <c:pt idx="4">
                        <c:v>35.287128712871286</c:v>
                      </c:pt>
                      <c:pt idx="5">
                        <c:v>39.49640287769784</c:v>
                      </c:pt>
                      <c:pt idx="6">
                        <c:v>39.264317180616743</c:v>
                      </c:pt>
                    </c:numCache>
                  </c:numRef>
                </c:val>
                <c:extLst xmlns:c15="http://schemas.microsoft.com/office/drawing/2012/chart">
                  <c:ext xmlns:c16="http://schemas.microsoft.com/office/drawing/2014/chart" uri="{C3380CC4-5D6E-409C-BE32-E72D297353CC}">
                    <c16:uniqueId val="{00000008-AFF3-4A9D-BC39-25970D8D3656}"/>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Keskinopeudet!$C$42</c15:sqref>
                        </c15:formulaRef>
                      </c:ext>
                    </c:extLst>
                    <c:strCache>
                      <c:ptCount val="1"/>
                      <c:pt idx="0">
                        <c:v>V85 ennen</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Keskinopeudet!$C$44:$C$50</c15:sqref>
                        </c15:formulaRef>
                      </c:ext>
                    </c:extLst>
                    <c:numCache>
                      <c:formatCode>General</c:formatCode>
                      <c:ptCount val="7"/>
                      <c:pt idx="0">
                        <c:v>46</c:v>
                      </c:pt>
                      <c:pt idx="1">
                        <c:v>45</c:v>
                      </c:pt>
                      <c:pt idx="2">
                        <c:v>45</c:v>
                      </c:pt>
                      <c:pt idx="3">
                        <c:v>44</c:v>
                      </c:pt>
                      <c:pt idx="4">
                        <c:v>45</c:v>
                      </c:pt>
                      <c:pt idx="5">
                        <c:v>47</c:v>
                      </c:pt>
                      <c:pt idx="6">
                        <c:v>47</c:v>
                      </c:pt>
                    </c:numCache>
                  </c:numRef>
                </c:val>
                <c:extLst xmlns:c15="http://schemas.microsoft.com/office/drawing/2012/chart">
                  <c:ext xmlns:c16="http://schemas.microsoft.com/office/drawing/2014/chart" uri="{C3380CC4-5D6E-409C-BE32-E72D297353CC}">
                    <c16:uniqueId val="{00000003-AFF3-4A9D-BC39-25970D8D3656}"/>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Keskinopeudet!$C$42</c15:sqref>
                        </c15:formulaRef>
                      </c:ext>
                    </c:extLst>
                    <c:strCache>
                      <c:ptCount val="1"/>
                      <c:pt idx="0">
                        <c:v>V85 ennen</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Keskinopeudet!$D$44:$D$50</c15:sqref>
                        </c15:formulaRef>
                      </c:ext>
                    </c:extLst>
                    <c:numCache>
                      <c:formatCode>General</c:formatCode>
                      <c:ptCount val="7"/>
                      <c:pt idx="0">
                        <c:v>43</c:v>
                      </c:pt>
                      <c:pt idx="1">
                        <c:v>43</c:v>
                      </c:pt>
                      <c:pt idx="2">
                        <c:v>44</c:v>
                      </c:pt>
                      <c:pt idx="3">
                        <c:v>43</c:v>
                      </c:pt>
                      <c:pt idx="4">
                        <c:v>43</c:v>
                      </c:pt>
                      <c:pt idx="5">
                        <c:v>46</c:v>
                      </c:pt>
                      <c:pt idx="6">
                        <c:v>45</c:v>
                      </c:pt>
                    </c:numCache>
                  </c:numRef>
                </c:val>
                <c:extLst xmlns:c15="http://schemas.microsoft.com/office/drawing/2012/chart">
                  <c:ext xmlns:c16="http://schemas.microsoft.com/office/drawing/2014/chart" uri="{C3380CC4-5D6E-409C-BE32-E72D297353CC}">
                    <c16:uniqueId val="{00000009-AFF3-4A9D-BC39-25970D8D3656}"/>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Keskinopeudet!$E$42</c15:sqref>
                        </c15:formulaRef>
                      </c:ext>
                    </c:extLst>
                    <c:strCache>
                      <c:ptCount val="1"/>
                      <c:pt idx="0">
                        <c:v>V85 jälkeen 1</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Keskinopeudet!$E$44:$E$50</c15:sqref>
                        </c15:formulaRef>
                      </c:ext>
                    </c:extLst>
                    <c:numCache>
                      <c:formatCode>General</c:formatCode>
                      <c:ptCount val="7"/>
                      <c:pt idx="0">
                        <c:v>48</c:v>
                      </c:pt>
                      <c:pt idx="1">
                        <c:v>48</c:v>
                      </c:pt>
                      <c:pt idx="2">
                        <c:v>48</c:v>
                      </c:pt>
                      <c:pt idx="3">
                        <c:v>47</c:v>
                      </c:pt>
                      <c:pt idx="4">
                        <c:v>47</c:v>
                      </c:pt>
                      <c:pt idx="5">
                        <c:v>48</c:v>
                      </c:pt>
                      <c:pt idx="6">
                        <c:v>48</c:v>
                      </c:pt>
                    </c:numCache>
                  </c:numRef>
                </c:val>
                <c:extLst xmlns:c15="http://schemas.microsoft.com/office/drawing/2012/chart">
                  <c:ext xmlns:c16="http://schemas.microsoft.com/office/drawing/2014/chart" uri="{C3380CC4-5D6E-409C-BE32-E72D297353CC}">
                    <c16:uniqueId val="{00000004-AFF3-4A9D-BC39-25970D8D3656}"/>
                  </c:ext>
                </c:extLst>
              </c15:ser>
            </c15:filteredBarSeries>
            <c15:filteredBarSeries>
              <c15:ser>
                <c:idx val="11"/>
                <c:order val="9"/>
                <c:tx>
                  <c:strRef>
                    <c:extLst xmlns:c15="http://schemas.microsoft.com/office/drawing/2012/chart">
                      <c:ext xmlns:c15="http://schemas.microsoft.com/office/drawing/2012/chart" uri="{02D57815-91ED-43cb-92C2-25804820EDAC}">
                        <c15:formulaRef>
                          <c15:sqref>Keskinopeudet!$E$42</c15:sqref>
                        </c15:formulaRef>
                      </c:ext>
                    </c:extLst>
                    <c:strCache>
                      <c:ptCount val="1"/>
                      <c:pt idx="0">
                        <c:v>V85 jälkeen 1</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Keskinopeudet!$F$44:$F$50</c15:sqref>
                        </c15:formulaRef>
                      </c:ext>
                    </c:extLst>
                    <c:numCache>
                      <c:formatCode>General</c:formatCode>
                      <c:ptCount val="7"/>
                      <c:pt idx="0">
                        <c:v>46</c:v>
                      </c:pt>
                      <c:pt idx="1">
                        <c:v>45</c:v>
                      </c:pt>
                      <c:pt idx="2">
                        <c:v>46</c:v>
                      </c:pt>
                      <c:pt idx="3">
                        <c:v>44</c:v>
                      </c:pt>
                      <c:pt idx="4">
                        <c:v>44</c:v>
                      </c:pt>
                      <c:pt idx="5">
                        <c:v>47</c:v>
                      </c:pt>
                      <c:pt idx="6">
                        <c:v>47</c:v>
                      </c:pt>
                    </c:numCache>
                  </c:numRef>
                </c:val>
                <c:extLst xmlns:c15="http://schemas.microsoft.com/office/drawing/2012/chart">
                  <c:ext xmlns:c16="http://schemas.microsoft.com/office/drawing/2014/chart" uri="{C3380CC4-5D6E-409C-BE32-E72D297353CC}">
                    <c16:uniqueId val="{0000000A-AFF3-4A9D-BC39-25970D8D3656}"/>
                  </c:ext>
                </c:extLst>
              </c15:ser>
            </c15:filteredBarSeries>
            <c15:filteredBarSeries>
              <c15:ser>
                <c:idx val="9"/>
                <c:order val="10"/>
                <c:tx>
                  <c:strRef>
                    <c:extLst xmlns:c15="http://schemas.microsoft.com/office/drawing/2012/chart">
                      <c:ext xmlns:c15="http://schemas.microsoft.com/office/drawing/2012/chart" uri="{02D57815-91ED-43cb-92C2-25804820EDAC}">
                        <c15:formulaRef>
                          <c15:sqref>Keskinopeudet!$G$42</c15:sqref>
                        </c15:formulaRef>
                      </c:ext>
                    </c:extLst>
                    <c:strCache>
                      <c:ptCount val="1"/>
                      <c:pt idx="0">
                        <c:v>V85 jälkeen 2</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Keskinopeudet!$G$44:$G$50</c15:sqref>
                        </c15:formulaRef>
                      </c:ext>
                    </c:extLst>
                    <c:numCache>
                      <c:formatCode>0</c:formatCode>
                      <c:ptCount val="7"/>
                      <c:pt idx="0">
                        <c:v>45</c:v>
                      </c:pt>
                      <c:pt idx="1">
                        <c:v>45</c:v>
                      </c:pt>
                      <c:pt idx="2">
                        <c:v>45</c:v>
                      </c:pt>
                      <c:pt idx="3">
                        <c:v>45</c:v>
                      </c:pt>
                      <c:pt idx="4">
                        <c:v>43</c:v>
                      </c:pt>
                      <c:pt idx="5">
                        <c:v>46.25</c:v>
                      </c:pt>
                      <c:pt idx="6">
                        <c:v>48</c:v>
                      </c:pt>
                    </c:numCache>
                  </c:numRef>
                </c:val>
                <c:extLst xmlns:c15="http://schemas.microsoft.com/office/drawing/2012/chart">
                  <c:ext xmlns:c16="http://schemas.microsoft.com/office/drawing/2014/chart" uri="{C3380CC4-5D6E-409C-BE32-E72D297353CC}">
                    <c16:uniqueId val="{00000005-AFF3-4A9D-BC39-25970D8D3656}"/>
                  </c:ext>
                </c:extLst>
              </c15:ser>
            </c15:filteredBarSeries>
            <c15:filteredBarSeries>
              <c15:ser>
                <c:idx val="10"/>
                <c:order val="11"/>
                <c:tx>
                  <c:strRef>
                    <c:extLst xmlns:c15="http://schemas.microsoft.com/office/drawing/2012/chart">
                      <c:ext xmlns:c15="http://schemas.microsoft.com/office/drawing/2012/chart" uri="{02D57815-91ED-43cb-92C2-25804820EDAC}">
                        <c15:formulaRef>
                          <c15:sqref>Keskinopeudet!$G$42</c15:sqref>
                        </c15:formulaRef>
                      </c:ext>
                    </c:extLst>
                    <c:strCache>
                      <c:ptCount val="1"/>
                      <c:pt idx="0">
                        <c:v>V85 jälkeen 2</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Keskinopeudet!$H$44:$H$50</c15:sqref>
                        </c15:formulaRef>
                      </c:ext>
                    </c:extLst>
                    <c:numCache>
                      <c:formatCode>General</c:formatCode>
                      <c:ptCount val="7"/>
                      <c:pt idx="0">
                        <c:v>45</c:v>
                      </c:pt>
                      <c:pt idx="1">
                        <c:v>43</c:v>
                      </c:pt>
                      <c:pt idx="2">
                        <c:v>43</c:v>
                      </c:pt>
                      <c:pt idx="3">
                        <c:v>43</c:v>
                      </c:pt>
                      <c:pt idx="4">
                        <c:v>42</c:v>
                      </c:pt>
                      <c:pt idx="5">
                        <c:v>46</c:v>
                      </c:pt>
                      <c:pt idx="6">
                        <c:v>46</c:v>
                      </c:pt>
                    </c:numCache>
                  </c:numRef>
                </c:val>
                <c:extLst xmlns:c15="http://schemas.microsoft.com/office/drawing/2012/chart">
                  <c:ext xmlns:c16="http://schemas.microsoft.com/office/drawing/2014/chart" uri="{C3380CC4-5D6E-409C-BE32-E72D297353CC}">
                    <c16:uniqueId val="{0000000B-AFF3-4A9D-BC39-25970D8D3656}"/>
                  </c:ext>
                </c:extLst>
              </c15:ser>
            </c15:filteredBarSeries>
          </c:ext>
        </c:extLst>
      </c:barChart>
      <c:catAx>
        <c:axId val="558753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8754128"/>
        <c:crosses val="autoZero"/>
        <c:auto val="1"/>
        <c:lblAlgn val="ctr"/>
        <c:lblOffset val="100"/>
        <c:noMultiLvlLbl val="0"/>
      </c:catAx>
      <c:valAx>
        <c:axId val="558754128"/>
        <c:scaling>
          <c:orientation val="minMax"/>
          <c:max val="44"/>
          <c:min val="3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8753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MP1</a:t>
            </a:r>
          </a:p>
        </c:rich>
      </c:tx>
      <c:layout>
        <c:manualLayout>
          <c:xMode val="edge"/>
          <c:yMode val="edge"/>
          <c:x val="0.46345654517976587"/>
          <c:y val="7.137170421018124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Keskinopeudet!$C$5</c:f>
              <c:strCache>
                <c:ptCount val="1"/>
                <c:pt idx="0">
                  <c:v>Keskinopeus ennen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Keskinopeudet!$B$7:$B$13</c:f>
              <c:strCache>
                <c:ptCount val="7"/>
                <c:pt idx="0">
                  <c:v>ma</c:v>
                </c:pt>
                <c:pt idx="1">
                  <c:v>ti</c:v>
                </c:pt>
                <c:pt idx="2">
                  <c:v>ke</c:v>
                </c:pt>
                <c:pt idx="3">
                  <c:v>to</c:v>
                </c:pt>
                <c:pt idx="4">
                  <c:v>pe</c:v>
                </c:pt>
                <c:pt idx="5">
                  <c:v>la</c:v>
                </c:pt>
                <c:pt idx="6">
                  <c:v>su</c:v>
                </c:pt>
              </c:strCache>
              <c:extLst xmlns:c15="http://schemas.microsoft.com/office/drawing/2012/chart"/>
            </c:strRef>
          </c:cat>
          <c:val>
            <c:numRef>
              <c:f>Keskinopeudet!$C$7:$C$13</c:f>
              <c:numCache>
                <c:formatCode>0</c:formatCode>
                <c:ptCount val="7"/>
                <c:pt idx="0">
                  <c:v>38.35</c:v>
                </c:pt>
                <c:pt idx="1">
                  <c:v>38.56</c:v>
                </c:pt>
                <c:pt idx="2">
                  <c:v>39.67</c:v>
                </c:pt>
                <c:pt idx="3">
                  <c:v>37.58</c:v>
                </c:pt>
                <c:pt idx="4">
                  <c:v>38.29</c:v>
                </c:pt>
                <c:pt idx="5">
                  <c:v>43.29</c:v>
                </c:pt>
                <c:pt idx="6">
                  <c:v>43.1</c:v>
                </c:pt>
              </c:numCache>
              <c:extLst xmlns:c15="http://schemas.microsoft.com/office/drawing/2012/chart"/>
            </c:numRef>
          </c:val>
          <c:extLst xmlns:c15="http://schemas.microsoft.com/office/drawing/2012/chart">
            <c:ext xmlns:c16="http://schemas.microsoft.com/office/drawing/2014/chart" uri="{C3380CC4-5D6E-409C-BE32-E72D297353CC}">
              <c16:uniqueId val="{00000000-4EAC-401D-B10A-BA322CE4E926}"/>
            </c:ext>
          </c:extLst>
        </c:ser>
        <c:ser>
          <c:idx val="2"/>
          <c:order val="2"/>
          <c:tx>
            <c:strRef>
              <c:f>Keskinopeudet!$E$5</c:f>
              <c:strCache>
                <c:ptCount val="1"/>
                <c:pt idx="0">
                  <c:v>Keskinopeus jälkeen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Keskinopeudet!$B$7:$B$13</c:f>
              <c:strCache>
                <c:ptCount val="7"/>
                <c:pt idx="0">
                  <c:v>ma</c:v>
                </c:pt>
                <c:pt idx="1">
                  <c:v>ti</c:v>
                </c:pt>
                <c:pt idx="2">
                  <c:v>ke</c:v>
                </c:pt>
                <c:pt idx="3">
                  <c:v>to</c:v>
                </c:pt>
                <c:pt idx="4">
                  <c:v>pe</c:v>
                </c:pt>
                <c:pt idx="5">
                  <c:v>la</c:v>
                </c:pt>
                <c:pt idx="6">
                  <c:v>su</c:v>
                </c:pt>
              </c:strCache>
              <c:extLst xmlns:c15="http://schemas.microsoft.com/office/drawing/2012/chart"/>
            </c:strRef>
          </c:cat>
          <c:val>
            <c:numRef>
              <c:f>Keskinopeudet!$E$7:$E$13</c:f>
              <c:numCache>
                <c:formatCode>General</c:formatCode>
                <c:ptCount val="7"/>
                <c:pt idx="0">
                  <c:v>39</c:v>
                </c:pt>
                <c:pt idx="1">
                  <c:v>39</c:v>
                </c:pt>
                <c:pt idx="2">
                  <c:v>39</c:v>
                </c:pt>
                <c:pt idx="3">
                  <c:v>39</c:v>
                </c:pt>
                <c:pt idx="4">
                  <c:v>39</c:v>
                </c:pt>
                <c:pt idx="5">
                  <c:v>42</c:v>
                </c:pt>
                <c:pt idx="6">
                  <c:v>42</c:v>
                </c:pt>
              </c:numCache>
              <c:extLst xmlns:c15="http://schemas.microsoft.com/office/drawing/2012/chart"/>
            </c:numRef>
          </c:val>
          <c:extLst xmlns:c15="http://schemas.microsoft.com/office/drawing/2012/chart">
            <c:ext xmlns:c16="http://schemas.microsoft.com/office/drawing/2014/chart" uri="{C3380CC4-5D6E-409C-BE32-E72D297353CC}">
              <c16:uniqueId val="{00000001-4EAC-401D-B10A-BA322CE4E926}"/>
            </c:ext>
          </c:extLst>
        </c:ser>
        <c:ser>
          <c:idx val="4"/>
          <c:order val="4"/>
          <c:tx>
            <c:strRef>
              <c:f>Keskinopeudet!$G$5</c:f>
              <c:strCache>
                <c:ptCount val="1"/>
                <c:pt idx="0">
                  <c:v>Keskinopeus jälkeen 2</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Keskinopeudet!$B$7:$B$13</c:f>
              <c:strCache>
                <c:ptCount val="7"/>
                <c:pt idx="0">
                  <c:v>ma</c:v>
                </c:pt>
                <c:pt idx="1">
                  <c:v>ti</c:v>
                </c:pt>
                <c:pt idx="2">
                  <c:v>ke</c:v>
                </c:pt>
                <c:pt idx="3">
                  <c:v>to</c:v>
                </c:pt>
                <c:pt idx="4">
                  <c:v>pe</c:v>
                </c:pt>
                <c:pt idx="5">
                  <c:v>la</c:v>
                </c:pt>
                <c:pt idx="6">
                  <c:v>su</c:v>
                </c:pt>
              </c:strCache>
              <c:extLst xmlns:c15="http://schemas.microsoft.com/office/drawing/2012/chart"/>
            </c:strRef>
          </c:cat>
          <c:val>
            <c:numRef>
              <c:f>Keskinopeudet!$G$7:$G$13</c:f>
              <c:numCache>
                <c:formatCode>0</c:formatCode>
                <c:ptCount val="7"/>
                <c:pt idx="0">
                  <c:v>38.25122349102773</c:v>
                </c:pt>
                <c:pt idx="1">
                  <c:v>36.826153846153844</c:v>
                </c:pt>
                <c:pt idx="2">
                  <c:v>36.124792013311151</c:v>
                </c:pt>
                <c:pt idx="3">
                  <c:v>36.20220082530949</c:v>
                </c:pt>
                <c:pt idx="4">
                  <c:v>35.971305595408893</c:v>
                </c:pt>
                <c:pt idx="5">
                  <c:v>39.579670329670328</c:v>
                </c:pt>
                <c:pt idx="6">
                  <c:v>41.195652173913047</c:v>
                </c:pt>
              </c:numCache>
              <c:extLst xmlns:c15="http://schemas.microsoft.com/office/drawing/2012/chart"/>
            </c:numRef>
          </c:val>
          <c:extLst xmlns:c15="http://schemas.microsoft.com/office/drawing/2012/chart">
            <c:ext xmlns:c16="http://schemas.microsoft.com/office/drawing/2014/chart" uri="{C3380CC4-5D6E-409C-BE32-E72D297353CC}">
              <c16:uniqueId val="{00000002-4EAC-401D-B10A-BA322CE4E926}"/>
            </c:ext>
          </c:extLst>
        </c:ser>
        <c:dLbls>
          <c:dLblPos val="outEnd"/>
          <c:showLegendKey val="0"/>
          <c:showVal val="1"/>
          <c:showCatName val="0"/>
          <c:showSerName val="0"/>
          <c:showPercent val="0"/>
          <c:showBubbleSize val="0"/>
        </c:dLbls>
        <c:gapWidth val="219"/>
        <c:overlap val="-27"/>
        <c:axId val="514762968"/>
        <c:axId val="514760016"/>
        <c:extLst>
          <c:ext xmlns:c15="http://schemas.microsoft.com/office/drawing/2012/chart" uri="{02D57815-91ED-43cb-92C2-25804820EDAC}">
            <c15:filteredBarSeries>
              <c15:ser>
                <c:idx val="1"/>
                <c:order val="1"/>
                <c:tx>
                  <c:strRef>
                    <c:extLst>
                      <c:ext uri="{02D57815-91ED-43cb-92C2-25804820EDAC}">
                        <c15:formulaRef>
                          <c15:sqref>Keskinopeudet!$D$6</c15:sqref>
                        </c15:formulaRef>
                      </c:ext>
                    </c:extLst>
                    <c:strCache>
                      <c:ptCount val="1"/>
                      <c:pt idx="0">
                        <c:v>poistuva_en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c:ext uri="{02D57815-91ED-43cb-92C2-25804820EDAC}">
                        <c15:formulaRef>
                          <c15:sqref>Keskinopeudet!$D$7:$D$13</c15:sqref>
                        </c15:formulaRef>
                      </c:ext>
                    </c:extLst>
                    <c:numCache>
                      <c:formatCode>0</c:formatCode>
                      <c:ptCount val="7"/>
                      <c:pt idx="0">
                        <c:v>38.33</c:v>
                      </c:pt>
                      <c:pt idx="1">
                        <c:v>38.57</c:v>
                      </c:pt>
                      <c:pt idx="2">
                        <c:v>39.659999999999997</c:v>
                      </c:pt>
                      <c:pt idx="3">
                        <c:v>37.57</c:v>
                      </c:pt>
                      <c:pt idx="4">
                        <c:v>38.299999999999997</c:v>
                      </c:pt>
                      <c:pt idx="5">
                        <c:v>43.28</c:v>
                      </c:pt>
                      <c:pt idx="6">
                        <c:v>43.09</c:v>
                      </c:pt>
                    </c:numCache>
                  </c:numRef>
                </c:val>
                <c:extLst>
                  <c:ext xmlns:c16="http://schemas.microsoft.com/office/drawing/2014/chart" uri="{C3380CC4-5D6E-409C-BE32-E72D297353CC}">
                    <c16:uniqueId val="{00000006-4EAC-401D-B10A-BA322CE4E92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Keskinopeudet!$F$6</c15:sqref>
                        </c15:formulaRef>
                      </c:ext>
                    </c:extLst>
                    <c:strCache>
                      <c:ptCount val="1"/>
                      <c:pt idx="0">
                        <c:v>poistuva_j</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Keskinopeudet!$F$7:$F$13</c15:sqref>
                        </c15:formulaRef>
                      </c:ext>
                    </c:extLst>
                    <c:numCache>
                      <c:formatCode>General</c:formatCode>
                      <c:ptCount val="7"/>
                      <c:pt idx="0">
                        <c:v>40</c:v>
                      </c:pt>
                      <c:pt idx="1">
                        <c:v>39</c:v>
                      </c:pt>
                      <c:pt idx="2">
                        <c:v>40</c:v>
                      </c:pt>
                      <c:pt idx="3">
                        <c:v>40</c:v>
                      </c:pt>
                      <c:pt idx="4">
                        <c:v>39</c:v>
                      </c:pt>
                      <c:pt idx="5">
                        <c:v>43</c:v>
                      </c:pt>
                      <c:pt idx="6">
                        <c:v>43</c:v>
                      </c:pt>
                    </c:numCache>
                  </c:numRef>
                </c:val>
                <c:extLst xmlns:c15="http://schemas.microsoft.com/office/drawing/2012/chart">
                  <c:ext xmlns:c16="http://schemas.microsoft.com/office/drawing/2014/chart" uri="{C3380CC4-5D6E-409C-BE32-E72D297353CC}">
                    <c16:uniqueId val="{00000007-4EAC-401D-B10A-BA322CE4E92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Keskinopeudet!$H$6</c15:sqref>
                        </c15:formulaRef>
                      </c:ext>
                    </c:extLst>
                    <c:strCache>
                      <c:ptCount val="1"/>
                      <c:pt idx="0">
                        <c:v>poistuva_elo</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Keskinopeudet!$B$7:$B$13</c15:sqref>
                        </c15:formulaRef>
                      </c:ext>
                    </c:extLst>
                    <c:strCache>
                      <c:ptCount val="7"/>
                      <c:pt idx="0">
                        <c:v>ma</c:v>
                      </c:pt>
                      <c:pt idx="1">
                        <c:v>ti</c:v>
                      </c:pt>
                      <c:pt idx="2">
                        <c:v>ke</c:v>
                      </c:pt>
                      <c:pt idx="3">
                        <c:v>to</c:v>
                      </c:pt>
                      <c:pt idx="4">
                        <c:v>pe</c:v>
                      </c:pt>
                      <c:pt idx="5">
                        <c:v>la</c:v>
                      </c:pt>
                      <c:pt idx="6">
                        <c:v>su</c:v>
                      </c:pt>
                    </c:strCache>
                  </c:strRef>
                </c:cat>
                <c:val>
                  <c:numRef>
                    <c:extLst xmlns:c15="http://schemas.microsoft.com/office/drawing/2012/chart">
                      <c:ext xmlns:c15="http://schemas.microsoft.com/office/drawing/2012/chart" uri="{02D57815-91ED-43cb-92C2-25804820EDAC}">
                        <c15:formulaRef>
                          <c15:sqref>Keskinopeudet!$H$7:$H$13</c15:sqref>
                        </c15:formulaRef>
                      </c:ext>
                    </c:extLst>
                    <c:numCache>
                      <c:formatCode>0</c:formatCode>
                      <c:ptCount val="7"/>
                      <c:pt idx="0">
                        <c:v>37.836734693877553</c:v>
                      </c:pt>
                      <c:pt idx="1">
                        <c:v>37.469357249626306</c:v>
                      </c:pt>
                      <c:pt idx="2">
                        <c:v>37.272024729520865</c:v>
                      </c:pt>
                      <c:pt idx="3">
                        <c:v>37.575208913649028</c:v>
                      </c:pt>
                      <c:pt idx="4">
                        <c:v>37.129746835443036</c:v>
                      </c:pt>
                      <c:pt idx="5">
                        <c:v>40.789473684210527</c:v>
                      </c:pt>
                      <c:pt idx="6">
                        <c:v>42.248275862068965</c:v>
                      </c:pt>
                    </c:numCache>
                  </c:numRef>
                </c:val>
                <c:extLst xmlns:c15="http://schemas.microsoft.com/office/drawing/2012/chart">
                  <c:ext xmlns:c16="http://schemas.microsoft.com/office/drawing/2014/chart" uri="{C3380CC4-5D6E-409C-BE32-E72D297353CC}">
                    <c16:uniqueId val="{00000008-4EAC-401D-B10A-BA322CE4E926}"/>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Keskinopeudet!$C$30</c15:sqref>
                        </c15:formulaRef>
                      </c:ext>
                    </c:extLst>
                    <c:strCache>
                      <c:ptCount val="1"/>
                      <c:pt idx="0">
                        <c:v>V85 ennen</c:v>
                      </c:pt>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Keskinopeudet!$C$32:$C$38</c15:sqref>
                        </c15:formulaRef>
                      </c:ext>
                    </c:extLst>
                    <c:numCache>
                      <c:formatCode>0</c:formatCode>
                      <c:ptCount val="7"/>
                      <c:pt idx="0">
                        <c:v>47</c:v>
                      </c:pt>
                      <c:pt idx="1">
                        <c:v>46</c:v>
                      </c:pt>
                      <c:pt idx="2">
                        <c:v>48</c:v>
                      </c:pt>
                      <c:pt idx="3">
                        <c:v>46</c:v>
                      </c:pt>
                      <c:pt idx="4">
                        <c:v>47</c:v>
                      </c:pt>
                      <c:pt idx="5" formatCode="General">
                        <c:v>51</c:v>
                      </c:pt>
                      <c:pt idx="6" formatCode="General">
                        <c:v>51</c:v>
                      </c:pt>
                    </c:numCache>
                  </c:numRef>
                </c:val>
                <c:extLst xmlns:c15="http://schemas.microsoft.com/office/drawing/2012/chart">
                  <c:ext xmlns:c16="http://schemas.microsoft.com/office/drawing/2014/chart" uri="{C3380CC4-5D6E-409C-BE32-E72D297353CC}">
                    <c16:uniqueId val="{00000003-4EAC-401D-B10A-BA322CE4E926}"/>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Keskinopeudet!$D$31</c15:sqref>
                        </c15:formulaRef>
                      </c:ext>
                    </c:extLst>
                    <c:strCache>
                      <c:ptCount val="1"/>
                      <c:pt idx="0">
                        <c:v>poistuva_en</c:v>
                      </c:pt>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Keskinopeudet!$D$32:$D$38</c15:sqref>
                        </c15:formulaRef>
                      </c:ext>
                    </c:extLst>
                    <c:numCache>
                      <c:formatCode>0</c:formatCode>
                      <c:ptCount val="7"/>
                      <c:pt idx="0">
                        <c:v>47</c:v>
                      </c:pt>
                      <c:pt idx="1">
                        <c:v>48</c:v>
                      </c:pt>
                      <c:pt idx="2">
                        <c:v>48</c:v>
                      </c:pt>
                      <c:pt idx="3">
                        <c:v>46</c:v>
                      </c:pt>
                      <c:pt idx="4">
                        <c:v>47</c:v>
                      </c:pt>
                      <c:pt idx="5" formatCode="General">
                        <c:v>53</c:v>
                      </c:pt>
                      <c:pt idx="6" formatCode="General">
                        <c:v>51</c:v>
                      </c:pt>
                    </c:numCache>
                  </c:numRef>
                </c:val>
                <c:extLst xmlns:c15="http://schemas.microsoft.com/office/drawing/2012/chart">
                  <c:ext xmlns:c16="http://schemas.microsoft.com/office/drawing/2014/chart" uri="{C3380CC4-5D6E-409C-BE32-E72D297353CC}">
                    <c16:uniqueId val="{00000009-4EAC-401D-B10A-BA322CE4E926}"/>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Keskinopeudet!$E$30</c15:sqref>
                        </c15:formulaRef>
                      </c:ext>
                    </c:extLst>
                    <c:strCache>
                      <c:ptCount val="1"/>
                      <c:pt idx="0">
                        <c:v>V85 jälkeen 1</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Keskinopeudet!$E$32:$E$38</c15:sqref>
                        </c15:formulaRef>
                      </c:ext>
                    </c:extLst>
                    <c:numCache>
                      <c:formatCode>General</c:formatCode>
                      <c:ptCount val="7"/>
                      <c:pt idx="0">
                        <c:v>47</c:v>
                      </c:pt>
                      <c:pt idx="1">
                        <c:v>47</c:v>
                      </c:pt>
                      <c:pt idx="2">
                        <c:v>47</c:v>
                      </c:pt>
                      <c:pt idx="3">
                        <c:v>46</c:v>
                      </c:pt>
                      <c:pt idx="4">
                        <c:v>47</c:v>
                      </c:pt>
                      <c:pt idx="5">
                        <c:v>50</c:v>
                      </c:pt>
                      <c:pt idx="6">
                        <c:v>49</c:v>
                      </c:pt>
                    </c:numCache>
                  </c:numRef>
                </c:val>
                <c:extLst xmlns:c15="http://schemas.microsoft.com/office/drawing/2012/chart">
                  <c:ext xmlns:c16="http://schemas.microsoft.com/office/drawing/2014/chart" uri="{C3380CC4-5D6E-409C-BE32-E72D297353CC}">
                    <c16:uniqueId val="{00000004-4EAC-401D-B10A-BA322CE4E926}"/>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Keskinopeudet!$F$31</c15:sqref>
                        </c15:formulaRef>
                      </c:ext>
                    </c:extLst>
                    <c:strCache>
                      <c:ptCount val="1"/>
                      <c:pt idx="0">
                        <c:v>poistuva_j</c:v>
                      </c:pt>
                    </c:strCache>
                  </c:strRef>
                </c:tx>
                <c:spPr>
                  <a:solidFill>
                    <a:schemeClr val="accent2">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Keskinopeudet!$F$32:$F$38</c15:sqref>
                        </c15:formulaRef>
                      </c:ext>
                    </c:extLst>
                    <c:numCache>
                      <c:formatCode>General</c:formatCode>
                      <c:ptCount val="7"/>
                      <c:pt idx="0">
                        <c:v>48</c:v>
                      </c:pt>
                      <c:pt idx="1">
                        <c:v>47</c:v>
                      </c:pt>
                      <c:pt idx="2">
                        <c:v>48</c:v>
                      </c:pt>
                      <c:pt idx="3">
                        <c:v>47</c:v>
                      </c:pt>
                      <c:pt idx="4">
                        <c:v>47</c:v>
                      </c:pt>
                      <c:pt idx="5">
                        <c:v>51</c:v>
                      </c:pt>
                      <c:pt idx="6">
                        <c:v>49</c:v>
                      </c:pt>
                    </c:numCache>
                  </c:numRef>
                </c:val>
                <c:extLst xmlns:c15="http://schemas.microsoft.com/office/drawing/2012/chart">
                  <c:ext xmlns:c16="http://schemas.microsoft.com/office/drawing/2014/chart" uri="{C3380CC4-5D6E-409C-BE32-E72D297353CC}">
                    <c16:uniqueId val="{0000000A-4EAC-401D-B10A-BA322CE4E926}"/>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Keskinopeudet!$G$30</c15:sqref>
                        </c15:formulaRef>
                      </c:ext>
                    </c:extLst>
                    <c:strCache>
                      <c:ptCount val="1"/>
                      <c:pt idx="0">
                        <c:v>V85 jälkeen 2</c:v>
                      </c:pt>
                    </c:strCache>
                  </c:strRef>
                </c:tx>
                <c:spPr>
                  <a:solidFill>
                    <a:schemeClr val="accent4">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Keskinopeudet!$G$32:$G$38</c15:sqref>
                        </c15:formulaRef>
                      </c:ext>
                    </c:extLst>
                    <c:numCache>
                      <c:formatCode>General</c:formatCode>
                      <c:ptCount val="7"/>
                      <c:pt idx="0">
                        <c:v>45</c:v>
                      </c:pt>
                      <c:pt idx="1">
                        <c:v>44</c:v>
                      </c:pt>
                      <c:pt idx="2">
                        <c:v>44</c:v>
                      </c:pt>
                      <c:pt idx="3">
                        <c:v>43.100000000000023</c:v>
                      </c:pt>
                      <c:pt idx="4">
                        <c:v>44</c:v>
                      </c:pt>
                      <c:pt idx="5">
                        <c:v>46</c:v>
                      </c:pt>
                      <c:pt idx="6">
                        <c:v>49</c:v>
                      </c:pt>
                    </c:numCache>
                  </c:numRef>
                </c:val>
                <c:extLst xmlns:c15="http://schemas.microsoft.com/office/drawing/2012/chart">
                  <c:ext xmlns:c16="http://schemas.microsoft.com/office/drawing/2014/chart" uri="{C3380CC4-5D6E-409C-BE32-E72D297353CC}">
                    <c16:uniqueId val="{00000005-4EAC-401D-B10A-BA322CE4E926}"/>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Keskinopeudet!$H$31</c15:sqref>
                        </c15:formulaRef>
                      </c:ext>
                    </c:extLst>
                    <c:strCache>
                      <c:ptCount val="1"/>
                      <c:pt idx="0">
                        <c:v>poistuva_elo</c:v>
                      </c:pt>
                    </c:strCache>
                  </c:strRef>
                </c:tx>
                <c:spPr>
                  <a:solidFill>
                    <a:schemeClr val="accent6">
                      <a:lumMod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Keskinopeudet!$H$32:$H$38</c15:sqref>
                        </c15:formulaRef>
                      </c:ext>
                    </c:extLst>
                    <c:numCache>
                      <c:formatCode>General</c:formatCode>
                      <c:ptCount val="7"/>
                      <c:pt idx="0">
                        <c:v>46</c:v>
                      </c:pt>
                      <c:pt idx="1">
                        <c:v>46</c:v>
                      </c:pt>
                      <c:pt idx="2">
                        <c:v>46</c:v>
                      </c:pt>
                      <c:pt idx="3">
                        <c:v>46</c:v>
                      </c:pt>
                      <c:pt idx="4">
                        <c:v>45</c:v>
                      </c:pt>
                      <c:pt idx="5">
                        <c:v>48</c:v>
                      </c:pt>
                      <c:pt idx="6">
                        <c:v>50</c:v>
                      </c:pt>
                    </c:numCache>
                  </c:numRef>
                </c:val>
                <c:extLst xmlns:c15="http://schemas.microsoft.com/office/drawing/2012/chart">
                  <c:ext xmlns:c16="http://schemas.microsoft.com/office/drawing/2014/chart" uri="{C3380CC4-5D6E-409C-BE32-E72D297353CC}">
                    <c16:uniqueId val="{0000000B-4EAC-401D-B10A-BA322CE4E926}"/>
                  </c:ext>
                </c:extLst>
              </c15:ser>
            </c15:filteredBarSeries>
          </c:ext>
        </c:extLst>
      </c:barChart>
      <c:catAx>
        <c:axId val="51476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760016"/>
        <c:crosses val="autoZero"/>
        <c:auto val="1"/>
        <c:lblAlgn val="ctr"/>
        <c:lblOffset val="100"/>
        <c:noMultiLvlLbl val="0"/>
      </c:catAx>
      <c:valAx>
        <c:axId val="514760016"/>
        <c:scaling>
          <c:orientation val="minMax"/>
          <c:max val="44"/>
          <c:min val="3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1476296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MP1</a:t>
            </a:r>
            <a:endParaRPr lang="en-US" baseline="0" dirty="0"/>
          </a:p>
        </c:rich>
      </c:tx>
      <c:layout>
        <c:manualLayout>
          <c:xMode val="edge"/>
          <c:yMode val="edge"/>
          <c:x val="0.30427552751979953"/>
          <c:y val="6.53148297904455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'[Keskinopeuden muutos tunneittain_taulukot.xlsx]MP1 kaavio arki'!$C$8</c:f>
              <c:strCache>
                <c:ptCount val="1"/>
                <c:pt idx="0">
                  <c:v>Ennen</c:v>
                </c:pt>
              </c:strCache>
            </c:strRef>
          </c:tx>
          <c:spPr>
            <a:solidFill>
              <a:schemeClr val="accent1"/>
            </a:solidFill>
            <a:ln>
              <a:noFill/>
            </a:ln>
            <a:effectLst/>
          </c:spPr>
          <c:invertIfNegative val="0"/>
          <c:cat>
            <c:strRef>
              <c:f>'[Keskinopeuden muutos tunneittain_taulukot.xlsx]MP1 kaavio arki'!$B$14:$B$32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tunneittain_taulukot.xlsx]MP1 kaavio arki'!$C$14:$C$32</c:f>
              <c:numCache>
                <c:formatCode>0</c:formatCode>
                <c:ptCount val="19"/>
                <c:pt idx="0">
                  <c:v>47.333333333333336</c:v>
                </c:pt>
                <c:pt idx="1">
                  <c:v>42</c:v>
                </c:pt>
                <c:pt idx="2">
                  <c:v>36</c:v>
                </c:pt>
                <c:pt idx="3">
                  <c:v>32</c:v>
                </c:pt>
                <c:pt idx="4">
                  <c:v>35.666666666666664</c:v>
                </c:pt>
                <c:pt idx="5">
                  <c:v>39.666666666666664</c:v>
                </c:pt>
                <c:pt idx="6">
                  <c:v>41</c:v>
                </c:pt>
                <c:pt idx="7">
                  <c:v>36.666666666666664</c:v>
                </c:pt>
                <c:pt idx="8">
                  <c:v>37.666666666666664</c:v>
                </c:pt>
                <c:pt idx="9">
                  <c:v>37.666666666666664</c:v>
                </c:pt>
                <c:pt idx="10">
                  <c:v>39.333333333333336</c:v>
                </c:pt>
                <c:pt idx="11">
                  <c:v>41</c:v>
                </c:pt>
                <c:pt idx="12">
                  <c:v>41</c:v>
                </c:pt>
                <c:pt idx="13">
                  <c:v>39.333333333333336</c:v>
                </c:pt>
                <c:pt idx="14">
                  <c:v>40</c:v>
                </c:pt>
                <c:pt idx="15">
                  <c:v>41</c:v>
                </c:pt>
                <c:pt idx="16">
                  <c:v>42</c:v>
                </c:pt>
                <c:pt idx="17">
                  <c:v>36</c:v>
                </c:pt>
                <c:pt idx="18">
                  <c:v>44.666666666666664</c:v>
                </c:pt>
              </c:numCache>
            </c:numRef>
          </c:val>
          <c:extLst>
            <c:ext xmlns:c16="http://schemas.microsoft.com/office/drawing/2014/chart" uri="{C3380CC4-5D6E-409C-BE32-E72D297353CC}">
              <c16:uniqueId val="{00000005-3F4C-4059-A643-1D38D7A343FB}"/>
            </c:ext>
          </c:extLst>
        </c:ser>
        <c:ser>
          <c:idx val="1"/>
          <c:order val="1"/>
          <c:tx>
            <c:strRef>
              <c:f>'[Keskinopeuden muutos tunneittain_taulukot.xlsx]MP1 kaavio arki'!$D$8</c:f>
              <c:strCache>
                <c:ptCount val="1"/>
                <c:pt idx="0">
                  <c:v>Jälkeen 1</c:v>
                </c:pt>
              </c:strCache>
            </c:strRef>
          </c:tx>
          <c:spPr>
            <a:solidFill>
              <a:schemeClr val="accent2"/>
            </a:solidFill>
            <a:ln>
              <a:noFill/>
            </a:ln>
            <a:effectLst/>
          </c:spPr>
          <c:invertIfNegative val="0"/>
          <c:cat>
            <c:strRef>
              <c:f>'[Keskinopeuden muutos tunneittain_taulukot.xlsx]MP1 kaavio arki'!$B$14:$B$32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tunneittain_taulukot.xlsx]MP1 kaavio arki'!$D$14:$D$32</c:f>
              <c:numCache>
                <c:formatCode>0</c:formatCode>
                <c:ptCount val="19"/>
                <c:pt idx="0">
                  <c:v>50.666666666666664</c:v>
                </c:pt>
                <c:pt idx="1">
                  <c:v>42</c:v>
                </c:pt>
                <c:pt idx="2">
                  <c:v>38.333333333333336</c:v>
                </c:pt>
                <c:pt idx="3">
                  <c:v>36</c:v>
                </c:pt>
                <c:pt idx="4">
                  <c:v>37</c:v>
                </c:pt>
                <c:pt idx="5">
                  <c:v>37.333333333333336</c:v>
                </c:pt>
                <c:pt idx="6">
                  <c:v>38.333333333333336</c:v>
                </c:pt>
                <c:pt idx="7">
                  <c:v>35.666666666666664</c:v>
                </c:pt>
                <c:pt idx="8">
                  <c:v>37</c:v>
                </c:pt>
                <c:pt idx="9">
                  <c:v>37.333333333333336</c:v>
                </c:pt>
                <c:pt idx="10">
                  <c:v>39.666666666666664</c:v>
                </c:pt>
                <c:pt idx="11">
                  <c:v>43.333333333333336</c:v>
                </c:pt>
                <c:pt idx="12">
                  <c:v>43.666666666666664</c:v>
                </c:pt>
                <c:pt idx="13">
                  <c:v>42.666666666666664</c:v>
                </c:pt>
                <c:pt idx="14">
                  <c:v>44.333333333333336</c:v>
                </c:pt>
                <c:pt idx="15">
                  <c:v>43.333333333333336</c:v>
                </c:pt>
                <c:pt idx="16">
                  <c:v>43.333333333333336</c:v>
                </c:pt>
                <c:pt idx="17">
                  <c:v>43</c:v>
                </c:pt>
                <c:pt idx="18">
                  <c:v>49.333333333333336</c:v>
                </c:pt>
              </c:numCache>
            </c:numRef>
          </c:val>
          <c:extLst>
            <c:ext xmlns:c16="http://schemas.microsoft.com/office/drawing/2014/chart" uri="{C3380CC4-5D6E-409C-BE32-E72D297353CC}">
              <c16:uniqueId val="{0000000C-3F4C-4059-A643-1D38D7A343FB}"/>
            </c:ext>
          </c:extLst>
        </c:ser>
        <c:ser>
          <c:idx val="4"/>
          <c:order val="2"/>
          <c:tx>
            <c:strRef>
              <c:f>'[Keskinopeuden muutos tunneittain_taulukot.xlsx]MP1 kaavio arki'!$E$8</c:f>
              <c:strCache>
                <c:ptCount val="1"/>
                <c:pt idx="0">
                  <c:v>Jälkeen 2</c:v>
                </c:pt>
              </c:strCache>
            </c:strRef>
          </c:tx>
          <c:spPr>
            <a:solidFill>
              <a:schemeClr val="accent4"/>
            </a:solidFill>
            <a:ln>
              <a:noFill/>
            </a:ln>
            <a:effectLst/>
          </c:spPr>
          <c:invertIfNegative val="0"/>
          <c:cat>
            <c:strRef>
              <c:f>'[Keskinopeuden muutos tunneittain_taulukot.xlsx]MP1 kaavio arki'!$B$14:$B$32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tunneittain_taulukot.xlsx]MP1 kaavio arki'!$E$14:$E$32</c:f>
              <c:numCache>
                <c:formatCode>0</c:formatCode>
                <c:ptCount val="19"/>
                <c:pt idx="0">
                  <c:v>43.266666666666666</c:v>
                </c:pt>
                <c:pt idx="1">
                  <c:v>39.245283018867923</c:v>
                </c:pt>
                <c:pt idx="2">
                  <c:v>35.377142857142857</c:v>
                </c:pt>
                <c:pt idx="3">
                  <c:v>32.029585798816569</c:v>
                </c:pt>
                <c:pt idx="4">
                  <c:v>33.823999999999998</c:v>
                </c:pt>
                <c:pt idx="5">
                  <c:v>37.223529411764709</c:v>
                </c:pt>
                <c:pt idx="6">
                  <c:v>35.666666666666664</c:v>
                </c:pt>
                <c:pt idx="7">
                  <c:v>33.983870967741936</c:v>
                </c:pt>
                <c:pt idx="8">
                  <c:v>37.0078125</c:v>
                </c:pt>
                <c:pt idx="9">
                  <c:v>35.486033519553075</c:v>
                </c:pt>
                <c:pt idx="10">
                  <c:v>37.287037037037038</c:v>
                </c:pt>
                <c:pt idx="11">
                  <c:v>40.532258064516128</c:v>
                </c:pt>
                <c:pt idx="12">
                  <c:v>42.088435374149661</c:v>
                </c:pt>
                <c:pt idx="13">
                  <c:v>41.978947368421053</c:v>
                </c:pt>
                <c:pt idx="14">
                  <c:v>42.712643678160923</c:v>
                </c:pt>
                <c:pt idx="15">
                  <c:v>42.036363636363639</c:v>
                </c:pt>
                <c:pt idx="16">
                  <c:v>39.761904761904759</c:v>
                </c:pt>
                <c:pt idx="17">
                  <c:v>37.4</c:v>
                </c:pt>
                <c:pt idx="18">
                  <c:v>42.866666666666667</c:v>
                </c:pt>
              </c:numCache>
            </c:numRef>
          </c:val>
          <c:extLst>
            <c:ext xmlns:c16="http://schemas.microsoft.com/office/drawing/2014/chart" uri="{C3380CC4-5D6E-409C-BE32-E72D297353CC}">
              <c16:uniqueId val="{0000000D-3F4C-4059-A643-1D38D7A343FB}"/>
            </c:ext>
          </c:extLst>
        </c:ser>
        <c:dLbls>
          <c:showLegendKey val="0"/>
          <c:showVal val="0"/>
          <c:showCatName val="0"/>
          <c:showSerName val="0"/>
          <c:showPercent val="0"/>
          <c:showBubbleSize val="0"/>
        </c:dLbls>
        <c:gapWidth val="150"/>
        <c:axId val="493457344"/>
        <c:axId val="493450128"/>
      </c:barChart>
      <c:lineChart>
        <c:grouping val="standard"/>
        <c:varyColors val="0"/>
        <c:ser>
          <c:idx val="2"/>
          <c:order val="3"/>
          <c:tx>
            <c:strRef>
              <c:f>'[Keskinopeuden muutos tunneittain_taulukot.xlsx]MP1 kaavio arki'!$F$8</c:f>
              <c:strCache>
                <c:ptCount val="1"/>
                <c:pt idx="0">
                  <c:v>Muutos 1</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tunneittain_taulukot.xlsx]MP1 kaavio arki'!$B$14:$B$32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tunneittain_taulukot.xlsx]MP1 kaavio arki'!$F$14:$F$32</c:f>
              <c:numCache>
                <c:formatCode>0</c:formatCode>
                <c:ptCount val="19"/>
                <c:pt idx="0">
                  <c:v>3.3333333333333286</c:v>
                </c:pt>
                <c:pt idx="1">
                  <c:v>0</c:v>
                </c:pt>
                <c:pt idx="2">
                  <c:v>2.3333333333333357</c:v>
                </c:pt>
                <c:pt idx="3">
                  <c:v>4</c:v>
                </c:pt>
                <c:pt idx="4">
                  <c:v>1.3333333333333357</c:v>
                </c:pt>
                <c:pt idx="5">
                  <c:v>-2.3333333333333286</c:v>
                </c:pt>
                <c:pt idx="6">
                  <c:v>-2.6666666666666643</c:v>
                </c:pt>
                <c:pt idx="7">
                  <c:v>-1</c:v>
                </c:pt>
                <c:pt idx="8">
                  <c:v>-0.6666666666666643</c:v>
                </c:pt>
                <c:pt idx="9">
                  <c:v>-0.3333333333333286</c:v>
                </c:pt>
                <c:pt idx="10">
                  <c:v>0.3333333333333286</c:v>
                </c:pt>
                <c:pt idx="11">
                  <c:v>2.3333333333333357</c:v>
                </c:pt>
                <c:pt idx="12">
                  <c:v>2.6666666666666643</c:v>
                </c:pt>
                <c:pt idx="13">
                  <c:v>3.3333333333333286</c:v>
                </c:pt>
                <c:pt idx="14">
                  <c:v>4.3333333333333357</c:v>
                </c:pt>
                <c:pt idx="15">
                  <c:v>2.3333333333333357</c:v>
                </c:pt>
                <c:pt idx="16">
                  <c:v>1.3333333333333357</c:v>
                </c:pt>
                <c:pt idx="17">
                  <c:v>7</c:v>
                </c:pt>
                <c:pt idx="18">
                  <c:v>4.6666666666666714</c:v>
                </c:pt>
              </c:numCache>
            </c:numRef>
          </c:val>
          <c:smooth val="0"/>
          <c:extLst>
            <c:ext xmlns:c16="http://schemas.microsoft.com/office/drawing/2014/chart" uri="{C3380CC4-5D6E-409C-BE32-E72D297353CC}">
              <c16:uniqueId val="{0000000E-3F4C-4059-A643-1D38D7A343FB}"/>
            </c:ext>
          </c:extLst>
        </c:ser>
        <c:ser>
          <c:idx val="3"/>
          <c:order val="4"/>
          <c:tx>
            <c:strRef>
              <c:f>'[Keskinopeuden muutos tunneittain_taulukot.xlsx]MP1 kaavio arki'!$G$8</c:f>
              <c:strCache>
                <c:ptCount val="1"/>
                <c:pt idx="0">
                  <c:v>Muutos 2</c:v>
                </c:pt>
              </c:strCache>
            </c:strRef>
          </c:tx>
          <c:spPr>
            <a:ln w="28575" cap="rnd">
              <a:solidFill>
                <a:schemeClr val="accent5"/>
              </a:solidFill>
              <a:round/>
            </a:ln>
            <a:effectLst/>
          </c:spPr>
          <c:marker>
            <c:symbol val="none"/>
          </c:marker>
          <c:dLbls>
            <c:dLbl>
              <c:idx val="5"/>
              <c:delete val="1"/>
              <c:extLst>
                <c:ext xmlns:c15="http://schemas.microsoft.com/office/drawing/2012/chart" uri="{CE6537A1-D6FC-4f65-9D91-7224C49458BB}"/>
                <c:ext xmlns:c16="http://schemas.microsoft.com/office/drawing/2014/chart" uri="{C3380CC4-5D6E-409C-BE32-E72D297353CC}">
                  <c16:uniqueId val="{00000010-3F4C-4059-A643-1D38D7A343FB}"/>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'[Keskinopeuden muutos tunneittain_taulukot.xlsx]MP1 kaavio arki'!$B$14:$B$32</c:f>
              <c:strCache>
                <c:ptCount val="19"/>
                <c:pt idx="0">
                  <c:v>5.00-6.00</c:v>
                </c:pt>
                <c:pt idx="1">
                  <c:v>6.00-7.00</c:v>
                </c:pt>
                <c:pt idx="2">
                  <c:v>7.00-8.00</c:v>
                </c:pt>
                <c:pt idx="3">
                  <c:v>8.00-9.00</c:v>
                </c:pt>
                <c:pt idx="4">
                  <c:v>9.00-10.00</c:v>
                </c:pt>
                <c:pt idx="5">
                  <c:v>10.00-11.00</c:v>
                </c:pt>
                <c:pt idx="6">
                  <c:v>11.00-12.00</c:v>
                </c:pt>
                <c:pt idx="7">
                  <c:v>12.00-13.00</c:v>
                </c:pt>
                <c:pt idx="8">
                  <c:v>13.00-14.00</c:v>
                </c:pt>
                <c:pt idx="9">
                  <c:v>14.00-15.00</c:v>
                </c:pt>
                <c:pt idx="10">
                  <c:v>15.00-16.00</c:v>
                </c:pt>
                <c:pt idx="11">
                  <c:v>16.00-17.00</c:v>
                </c:pt>
                <c:pt idx="12">
                  <c:v>17.00-18.00</c:v>
                </c:pt>
                <c:pt idx="13">
                  <c:v>18.00-19.00</c:v>
                </c:pt>
                <c:pt idx="14">
                  <c:v>19.00-20.00</c:v>
                </c:pt>
                <c:pt idx="15">
                  <c:v>20.00-21.00</c:v>
                </c:pt>
                <c:pt idx="16">
                  <c:v>21.00-22.00</c:v>
                </c:pt>
                <c:pt idx="17">
                  <c:v>22.00-23.00</c:v>
                </c:pt>
                <c:pt idx="18">
                  <c:v>23.00-0.00</c:v>
                </c:pt>
              </c:strCache>
            </c:strRef>
          </c:cat>
          <c:val>
            <c:numRef>
              <c:f>'[Keskinopeuden muutos tunneittain_taulukot.xlsx]MP1 kaavio arki'!$G$14:$G$32</c:f>
              <c:numCache>
                <c:formatCode>0</c:formatCode>
                <c:ptCount val="19"/>
                <c:pt idx="0">
                  <c:v>-4.06666666666667</c:v>
                </c:pt>
                <c:pt idx="1">
                  <c:v>-2.7547169811320771</c:v>
                </c:pt>
                <c:pt idx="2">
                  <c:v>-0.62285714285714278</c:v>
                </c:pt>
                <c:pt idx="3">
                  <c:v>2.9585798816569309E-2</c:v>
                </c:pt>
                <c:pt idx="4">
                  <c:v>-1.8426666666666662</c:v>
                </c:pt>
                <c:pt idx="5">
                  <c:v>-2.4431372549019557</c:v>
                </c:pt>
                <c:pt idx="6">
                  <c:v>-5.3333333333333357</c:v>
                </c:pt>
                <c:pt idx="7">
                  <c:v>-2.6827956989247284</c:v>
                </c:pt>
                <c:pt idx="8">
                  <c:v>-0.6588541666666643</c:v>
                </c:pt>
                <c:pt idx="9">
                  <c:v>-2.1806331471135891</c:v>
                </c:pt>
                <c:pt idx="10">
                  <c:v>-2.0462962962962976</c:v>
                </c:pt>
                <c:pt idx="11">
                  <c:v>-0.46774193548387188</c:v>
                </c:pt>
                <c:pt idx="12">
                  <c:v>1.0884353741496611</c:v>
                </c:pt>
                <c:pt idx="13">
                  <c:v>2.6456140350877178</c:v>
                </c:pt>
                <c:pt idx="14">
                  <c:v>2.7126436781609229</c:v>
                </c:pt>
                <c:pt idx="15">
                  <c:v>1.0363636363636388</c:v>
                </c:pt>
                <c:pt idx="16">
                  <c:v>-2.2380952380952408</c:v>
                </c:pt>
                <c:pt idx="17">
                  <c:v>1.3999999999999986</c:v>
                </c:pt>
                <c:pt idx="18">
                  <c:v>-1.7999999999999972</c:v>
                </c:pt>
              </c:numCache>
            </c:numRef>
          </c:val>
          <c:smooth val="0"/>
          <c:extLst>
            <c:ext xmlns:c16="http://schemas.microsoft.com/office/drawing/2014/chart" uri="{C3380CC4-5D6E-409C-BE32-E72D297353CC}">
              <c16:uniqueId val="{0000000F-3F4C-4059-A643-1D38D7A343FB}"/>
            </c:ext>
          </c:extLst>
        </c:ser>
        <c:dLbls>
          <c:showLegendKey val="0"/>
          <c:showVal val="0"/>
          <c:showCatName val="0"/>
          <c:showSerName val="0"/>
          <c:showPercent val="0"/>
          <c:showBubbleSize val="0"/>
        </c:dLbls>
        <c:marker val="1"/>
        <c:smooth val="0"/>
        <c:axId val="493465216"/>
        <c:axId val="493448816"/>
      </c:lineChart>
      <c:catAx>
        <c:axId val="49345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50128"/>
        <c:crosses val="autoZero"/>
        <c:auto val="1"/>
        <c:lblAlgn val="ctr"/>
        <c:lblOffset val="100"/>
        <c:noMultiLvlLbl val="0"/>
      </c:catAx>
      <c:valAx>
        <c:axId val="493450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57344"/>
        <c:crosses val="autoZero"/>
        <c:crossBetween val="between"/>
      </c:valAx>
      <c:valAx>
        <c:axId val="49344881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93465216"/>
        <c:crosses val="max"/>
        <c:crossBetween val="between"/>
      </c:valAx>
      <c:catAx>
        <c:axId val="493465216"/>
        <c:scaling>
          <c:orientation val="minMax"/>
        </c:scaling>
        <c:delete val="1"/>
        <c:axPos val="b"/>
        <c:numFmt formatCode="General" sourceLinked="1"/>
        <c:majorTickMark val="out"/>
        <c:minorTickMark val="none"/>
        <c:tickLblPos val="nextTo"/>
        <c:crossAx val="4934488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
    <p:spTree>
      <p:nvGrpSpPr>
        <p:cNvPr id="1" name=""/>
        <p:cNvGrpSpPr/>
        <p:nvPr/>
      </p:nvGrpSpPr>
      <p:grpSpPr>
        <a:xfrm>
          <a:off x="0" y="0"/>
          <a:ext cx="0" cy="0"/>
          <a:chOff x="0" y="0"/>
          <a:chExt cx="0" cy="0"/>
        </a:xfrm>
      </p:grpSpPr>
      <p:pic>
        <p:nvPicPr>
          <p:cNvPr id="4" name="Picture 6" descr="Aallokko merkki leikattu_rgb_55m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73900" y="4933950"/>
            <a:ext cx="20701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12" descr="Jyväskylä_logo_web_iso.jpg"/>
          <p:cNvPicPr>
            <a:picLocks noChangeAspect="1"/>
          </p:cNvPicPr>
          <p:nvPr/>
        </p:nvPicPr>
        <p:blipFill>
          <a:blip r:embed="rId3" cstate="print">
            <a:extLst>
              <a:ext uri="{28A0092B-C50C-407E-A947-70E740481C1C}">
                <a14:useLocalDpi xmlns:a14="http://schemas.microsoft.com/office/drawing/2010/main" val="0"/>
              </a:ext>
            </a:extLst>
          </a:blip>
          <a:srcRect r="28867" b="6947"/>
          <a:stretch>
            <a:fillRect/>
          </a:stretch>
        </p:blipFill>
        <p:spPr bwMode="auto">
          <a:xfrm>
            <a:off x="3894138" y="5732463"/>
            <a:ext cx="30416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8" descr="Jkl_yläpalkki_A4.pdf"/>
          <p:cNvPicPr>
            <a:picLocks noChangeAspect="1"/>
          </p:cNvPicPr>
          <p:nvPr/>
        </p:nvPicPr>
        <p:blipFill>
          <a:blip r:embed="rId4">
            <a:extLst>
              <a:ext uri="{28A0092B-C50C-407E-A947-70E740481C1C}">
                <a14:useLocalDpi xmlns:a14="http://schemas.microsoft.com/office/drawing/2010/main" val="0"/>
              </a:ext>
            </a:extLst>
          </a:blip>
          <a:srcRect t="1360" r="1741" b="94539"/>
          <a:stretch>
            <a:fillRect/>
          </a:stretch>
        </p:blipFill>
        <p:spPr bwMode="auto">
          <a:xfrm>
            <a:off x="0" y="0"/>
            <a:ext cx="9144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685800" y="1034890"/>
            <a:ext cx="7772400" cy="1470025"/>
          </a:xfrm>
        </p:spPr>
        <p:txBody>
          <a:bodyPr/>
          <a:lstStyle/>
          <a:p>
            <a:r>
              <a:rPr lang="fi-FI"/>
              <a:t>Muokkaa perustyyl. napsautt.</a:t>
            </a:r>
            <a:endParaRPr lang="fi-FI" dirty="0"/>
          </a:p>
        </p:txBody>
      </p:sp>
      <p:sp>
        <p:nvSpPr>
          <p:cNvPr id="3" name="Alaotsikko 2"/>
          <p:cNvSpPr>
            <a:spLocks noGrp="1"/>
          </p:cNvSpPr>
          <p:nvPr>
            <p:ph type="subTitle" idx="1"/>
          </p:nvPr>
        </p:nvSpPr>
        <p:spPr>
          <a:xfrm>
            <a:off x="1371600" y="2519205"/>
            <a:ext cx="6400800" cy="1752600"/>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7" name="Päiväyksen paikkamerkki 3"/>
          <p:cNvSpPr>
            <a:spLocks noGrp="1"/>
          </p:cNvSpPr>
          <p:nvPr>
            <p:ph type="dt" sz="half" idx="10"/>
          </p:nvPr>
        </p:nvSpPr>
        <p:spPr/>
        <p:txBody>
          <a:bodyPr/>
          <a:lstStyle>
            <a:lvl1pPr>
              <a:defRPr sz="1000">
                <a:latin typeface="Arial"/>
                <a:cs typeface="Arial"/>
              </a:defRPr>
            </a:lvl1pPr>
          </a:lstStyle>
          <a:p>
            <a:pPr>
              <a:defRPr/>
            </a:pPr>
            <a:fld id="{11648687-F3D1-B242-93F7-A3F7AFF8400E}" type="datetime1">
              <a:rPr lang="fi-FI"/>
              <a:pPr>
                <a:defRPr/>
              </a:pPr>
              <a:t>21.11.2018</a:t>
            </a:fld>
            <a:endParaRPr lang="fi-FI" dirty="0"/>
          </a:p>
        </p:txBody>
      </p:sp>
    </p:spTree>
    <p:extLst>
      <p:ext uri="{BB962C8B-B14F-4D97-AF65-F5344CB8AC3E}">
        <p14:creationId xmlns:p14="http://schemas.microsoft.com/office/powerpoint/2010/main" val="375818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säsivu">
    <p:spTree>
      <p:nvGrpSpPr>
        <p:cNvPr id="1" name=""/>
        <p:cNvGrpSpPr/>
        <p:nvPr/>
      </p:nvGrpSpPr>
      <p:grpSpPr>
        <a:xfrm>
          <a:off x="0" y="0"/>
          <a:ext cx="0" cy="0"/>
          <a:chOff x="0" y="0"/>
          <a:chExt cx="0" cy="0"/>
        </a:xfrm>
      </p:grpSpPr>
      <p:pic>
        <p:nvPicPr>
          <p:cNvPr id="4" name="Picture 6" descr="Aallokko merkki leikattu_rgb_55mm.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9125" y="6016625"/>
            <a:ext cx="9048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9" descr="Jyväskylä_logo_mv.pdf"/>
          <p:cNvPicPr>
            <a:picLocks noChangeAspect="1"/>
          </p:cNvPicPr>
          <p:nvPr/>
        </p:nvPicPr>
        <p:blipFill>
          <a:blip r:embed="rId3">
            <a:extLst>
              <a:ext uri="{28A0092B-C50C-407E-A947-70E740481C1C}">
                <a14:useLocalDpi xmlns:a14="http://schemas.microsoft.com/office/drawing/2010/main" val="0"/>
              </a:ext>
            </a:extLst>
          </a:blip>
          <a:srcRect t="26067" r="28769" b="17770"/>
          <a:stretch>
            <a:fillRect/>
          </a:stretch>
        </p:blipFill>
        <p:spPr bwMode="auto">
          <a:xfrm>
            <a:off x="6365875" y="6397625"/>
            <a:ext cx="18113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p:txBody>
          <a:bodyPr/>
          <a:lstStyle>
            <a:lvl1pPr>
              <a:defRPr sz="3800"/>
            </a:lvl1pPr>
          </a:lstStyle>
          <a:p>
            <a:r>
              <a:rPr lang="fi-FI"/>
              <a:t>Muokkaa perustyyl. napsautt.</a:t>
            </a:r>
            <a:endParaRPr lang="fi-FI" dirty="0"/>
          </a:p>
        </p:txBody>
      </p:sp>
      <p:sp>
        <p:nvSpPr>
          <p:cNvPr id="3" name="Sisällön paikkamerkki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Päiväyksen paikkamerkki 3"/>
          <p:cNvSpPr>
            <a:spLocks noGrp="1"/>
          </p:cNvSpPr>
          <p:nvPr>
            <p:ph type="dt" sz="half" idx="10"/>
          </p:nvPr>
        </p:nvSpPr>
        <p:spPr/>
        <p:txBody>
          <a:bodyPr/>
          <a:lstStyle>
            <a:lvl1pPr>
              <a:defRPr sz="1000">
                <a:solidFill>
                  <a:srgbClr val="898989"/>
                </a:solidFill>
                <a:latin typeface="Arial"/>
                <a:cs typeface="Arial"/>
              </a:defRPr>
            </a:lvl1pPr>
          </a:lstStyle>
          <a:p>
            <a:pPr>
              <a:defRPr/>
            </a:pPr>
            <a:fld id="{64F52795-5AEB-5C46-8ABF-2C235A7DBF4D}" type="datetime1">
              <a:rPr lang="fi-FI"/>
              <a:pPr>
                <a:defRPr/>
              </a:pPr>
              <a:t>21.11.2018</a:t>
            </a:fld>
            <a:endParaRPr lang="fi-FI" dirty="0"/>
          </a:p>
        </p:txBody>
      </p:sp>
      <p:sp>
        <p:nvSpPr>
          <p:cNvPr id="7" name="Alatunnisteen paikkamerkki 4"/>
          <p:cNvSpPr>
            <a:spLocks noGrp="1"/>
          </p:cNvSpPr>
          <p:nvPr>
            <p:ph type="ftr" sz="quarter" idx="11"/>
          </p:nvPr>
        </p:nvSpPr>
        <p:spPr/>
        <p:txBody>
          <a:bodyPr/>
          <a:lstStyle>
            <a:lvl1pPr algn="ctr" fontAlgn="auto">
              <a:spcBef>
                <a:spcPts val="0"/>
              </a:spcBef>
              <a:spcAft>
                <a:spcPts val="0"/>
              </a:spcAft>
              <a:defRPr sz="1000">
                <a:solidFill>
                  <a:schemeClr val="tx1">
                    <a:tint val="75000"/>
                  </a:schemeClr>
                </a:solidFill>
                <a:latin typeface="Arial"/>
                <a:ea typeface="+mn-ea"/>
                <a:cs typeface="Arial"/>
              </a:defRPr>
            </a:lvl1pPr>
          </a:lstStyle>
          <a:p>
            <a:pPr>
              <a:defRPr/>
            </a:pPr>
            <a:endParaRPr lang="fi-FI">
              <a:solidFill>
                <a:prstClr val="black">
                  <a:tint val="75000"/>
                </a:prstClr>
              </a:solidFill>
            </a:endParaRPr>
          </a:p>
        </p:txBody>
      </p:sp>
      <p:sp>
        <p:nvSpPr>
          <p:cNvPr id="8" name="Dian numeron paikkamerkki 5"/>
          <p:cNvSpPr>
            <a:spLocks noGrp="1"/>
          </p:cNvSpPr>
          <p:nvPr>
            <p:ph type="sldNum" sz="quarter" idx="12"/>
          </p:nvPr>
        </p:nvSpPr>
        <p:spPr/>
        <p:txBody>
          <a:bodyPr/>
          <a:lstStyle>
            <a:lvl1pPr algn="ctr">
              <a:defRPr sz="1000">
                <a:solidFill>
                  <a:srgbClr val="898989"/>
                </a:solidFill>
                <a:latin typeface="Arial"/>
                <a:cs typeface="Arial"/>
              </a:defRPr>
            </a:lvl1pPr>
          </a:lstStyle>
          <a:p>
            <a:pPr>
              <a:defRPr/>
            </a:pPr>
            <a:fld id="{98AC36C8-14ED-174F-91BC-FEED42DCEDD6}" type="slidenum">
              <a:rPr lang="fi-FI"/>
              <a:pPr>
                <a:defRPr/>
              </a:pPr>
              <a:t>‹#›</a:t>
            </a:fld>
            <a:endParaRPr lang="fi-FI" dirty="0"/>
          </a:p>
        </p:txBody>
      </p:sp>
    </p:spTree>
    <p:extLst>
      <p:ext uri="{BB962C8B-B14F-4D97-AF65-F5344CB8AC3E}">
        <p14:creationId xmlns:p14="http://schemas.microsoft.com/office/powerpoint/2010/main" val="6019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9" name="Picture 8" descr="Kuvapohja_Jkl_vär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41" y="14941"/>
            <a:ext cx="9144000" cy="6858000"/>
          </a:xfrm>
          <a:prstGeom prst="rect">
            <a:avLst/>
          </a:prstGeom>
        </p:spPr>
      </p:pic>
      <p:sp>
        <p:nvSpPr>
          <p:cNvPr id="3" name="Tekstin paikkamerkki 2"/>
          <p:cNvSpPr>
            <a:spLocks noGrp="1"/>
          </p:cNvSpPr>
          <p:nvPr>
            <p:ph type="body" idx="1"/>
          </p:nvPr>
        </p:nvSpPr>
        <p:spPr>
          <a:xfrm>
            <a:off x="722313" y="1225176"/>
            <a:ext cx="7772400" cy="940574"/>
          </a:xfrm>
        </p:spPr>
        <p:txBody>
          <a:bodyPr anchor="b"/>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yksen paikkamerkki 3"/>
          <p:cNvSpPr>
            <a:spLocks noGrp="1"/>
          </p:cNvSpPr>
          <p:nvPr>
            <p:ph type="dt" sz="half" idx="10"/>
          </p:nvPr>
        </p:nvSpPr>
        <p:spPr/>
        <p:txBody>
          <a:bodyPr/>
          <a:lstStyle>
            <a:lvl1pPr>
              <a:defRPr/>
            </a:lvl1pPr>
          </a:lstStyle>
          <a:p>
            <a:pPr>
              <a:defRPr/>
            </a:pPr>
            <a:fld id="{AF49EF1A-E17E-2749-A1CE-3B9E71C6E916}" type="datetime1">
              <a:rPr lang="fi-FI"/>
              <a:pPr>
                <a:defRPr/>
              </a:pPr>
              <a:t>21.11.2018</a:t>
            </a:fld>
            <a:endParaRPr lang="fi-FI"/>
          </a:p>
        </p:txBody>
      </p:sp>
      <p:sp>
        <p:nvSpPr>
          <p:cNvPr id="5" name="Alatunnisteen paikkamerkki 4"/>
          <p:cNvSpPr>
            <a:spLocks noGrp="1"/>
          </p:cNvSpPr>
          <p:nvPr>
            <p:ph type="ftr" sz="quarter" idx="11"/>
          </p:nvPr>
        </p:nvSpPr>
        <p:spPr>
          <a:ln/>
        </p:spPr>
        <p:txBody>
          <a:bodyPr/>
          <a:lstStyle>
            <a:lvl1pPr>
              <a:defRPr/>
            </a:lvl1pPr>
          </a:lstStyle>
          <a:p>
            <a:pPr>
              <a:defRPr/>
            </a:pPr>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lvl1pPr>
              <a:defRPr/>
            </a:lvl1pPr>
          </a:lstStyle>
          <a:p>
            <a:pPr>
              <a:defRPr/>
            </a:pPr>
            <a:fld id="{8FCC2C02-4A24-1740-A230-CAEB88099744}" type="slidenum">
              <a:rPr lang="fi-FI"/>
              <a:pPr>
                <a:defRPr/>
              </a:pPr>
              <a:t>‹#›</a:t>
            </a:fld>
            <a:endParaRPr lang="fi-FI"/>
          </a:p>
        </p:txBody>
      </p:sp>
      <p:sp>
        <p:nvSpPr>
          <p:cNvPr id="11" name="Otsikko 1"/>
          <p:cNvSpPr>
            <a:spLocks noGrp="1"/>
          </p:cNvSpPr>
          <p:nvPr>
            <p:ph type="title"/>
          </p:nvPr>
        </p:nvSpPr>
        <p:spPr>
          <a:xfrm>
            <a:off x="722313" y="2434688"/>
            <a:ext cx="7772400" cy="1362075"/>
          </a:xfrm>
        </p:spPr>
        <p:txBody>
          <a:bodyPr anchor="t"/>
          <a:lstStyle>
            <a:lvl1pPr algn="ctr">
              <a:defRPr sz="4000" b="0" i="0" cap="none"/>
            </a:lvl1pPr>
          </a:lstStyle>
          <a:p>
            <a:r>
              <a:rPr lang="fi-FI"/>
              <a:t>Muokkaa perustyyl. napsautt.</a:t>
            </a:r>
            <a:endParaRPr lang="fi-FI" dirty="0"/>
          </a:p>
        </p:txBody>
      </p:sp>
    </p:spTree>
    <p:extLst>
      <p:ext uri="{BB962C8B-B14F-4D97-AF65-F5344CB8AC3E}">
        <p14:creationId xmlns:p14="http://schemas.microsoft.com/office/powerpoint/2010/main" val="112076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yhjä, iso kuva tai taulukko">
    <p:spTree>
      <p:nvGrpSpPr>
        <p:cNvPr id="1" name=""/>
        <p:cNvGrpSpPr/>
        <p:nvPr/>
      </p:nvGrpSpPr>
      <p:grpSpPr>
        <a:xfrm>
          <a:off x="0" y="0"/>
          <a:ext cx="0" cy="0"/>
          <a:chOff x="0" y="0"/>
          <a:chExt cx="0" cy="0"/>
        </a:xfrm>
      </p:grpSpPr>
      <p:sp>
        <p:nvSpPr>
          <p:cNvPr id="2" name="Päiväyksen paikkamerkki 3"/>
          <p:cNvSpPr>
            <a:spLocks noGrp="1"/>
          </p:cNvSpPr>
          <p:nvPr>
            <p:ph type="dt" sz="half" idx="10"/>
          </p:nvPr>
        </p:nvSpPr>
        <p:spPr/>
        <p:txBody>
          <a:bodyPr/>
          <a:lstStyle>
            <a:lvl1pPr>
              <a:defRPr/>
            </a:lvl1pPr>
          </a:lstStyle>
          <a:p>
            <a:pPr>
              <a:defRPr/>
            </a:pPr>
            <a:fld id="{481F9475-F905-C342-A965-847EBFBB2B94}" type="datetime1">
              <a:rPr lang="fi-FI"/>
              <a:pPr>
                <a:defRPr/>
              </a:pPr>
              <a:t>21.11.2018</a:t>
            </a:fld>
            <a:endParaRPr lang="fi-FI"/>
          </a:p>
        </p:txBody>
      </p:sp>
      <p:sp>
        <p:nvSpPr>
          <p:cNvPr id="3" name="Alatunnisteen paikkamerkki 4"/>
          <p:cNvSpPr>
            <a:spLocks noGrp="1"/>
          </p:cNvSpPr>
          <p:nvPr>
            <p:ph type="ftr" sz="quarter" idx="11"/>
          </p:nvPr>
        </p:nvSpPr>
        <p:spPr>
          <a:ln/>
        </p:spPr>
        <p:txBody>
          <a:bodyPr/>
          <a:lstStyle>
            <a:lvl1pPr>
              <a:defRPr/>
            </a:lvl1pPr>
          </a:lstStyle>
          <a:p>
            <a:pPr>
              <a:defRPr/>
            </a:pPr>
            <a:endParaRPr lang="fi-FI">
              <a:solidFill>
                <a:prstClr val="black">
                  <a:tint val="75000"/>
                </a:prstClr>
              </a:solidFill>
            </a:endParaRPr>
          </a:p>
        </p:txBody>
      </p:sp>
      <p:sp>
        <p:nvSpPr>
          <p:cNvPr id="4" name="Dian numeron paikkamerkki 5"/>
          <p:cNvSpPr>
            <a:spLocks noGrp="1"/>
          </p:cNvSpPr>
          <p:nvPr>
            <p:ph type="sldNum" sz="quarter" idx="12"/>
          </p:nvPr>
        </p:nvSpPr>
        <p:spPr/>
        <p:txBody>
          <a:bodyPr/>
          <a:lstStyle>
            <a:lvl1pPr>
              <a:defRPr/>
            </a:lvl1pPr>
          </a:lstStyle>
          <a:p>
            <a:pPr>
              <a:defRPr/>
            </a:pPr>
            <a:fld id="{AD7CEA20-206D-5949-B68A-BCD5DB0E41FE}" type="slidenum">
              <a:rPr lang="fi-FI"/>
              <a:pPr>
                <a:defRPr/>
              </a:pPr>
              <a:t>‹#›</a:t>
            </a:fld>
            <a:endParaRPr lang="fi-FI"/>
          </a:p>
        </p:txBody>
      </p:sp>
    </p:spTree>
    <p:extLst>
      <p:ext uri="{BB962C8B-B14F-4D97-AF65-F5344CB8AC3E}">
        <p14:creationId xmlns:p14="http://schemas.microsoft.com/office/powerpoint/2010/main" val="176116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sz="3800"/>
            </a:lvl1pPr>
          </a:lstStyle>
          <a:p>
            <a:r>
              <a:rPr lang="fi-FI"/>
              <a:t>Muokkaa perustyyl. napsautt.</a:t>
            </a:r>
            <a:endParaRPr lang="fi-FI" dirty="0"/>
          </a:p>
        </p:txBody>
      </p:sp>
      <p:sp>
        <p:nvSpPr>
          <p:cNvPr id="3" name="Päiväyksen paikkamerkki 3"/>
          <p:cNvSpPr>
            <a:spLocks noGrp="1"/>
          </p:cNvSpPr>
          <p:nvPr>
            <p:ph type="dt" sz="half" idx="10"/>
          </p:nvPr>
        </p:nvSpPr>
        <p:spPr/>
        <p:txBody>
          <a:bodyPr/>
          <a:lstStyle>
            <a:lvl1pPr>
              <a:defRPr/>
            </a:lvl1pPr>
          </a:lstStyle>
          <a:p>
            <a:pPr>
              <a:defRPr/>
            </a:pPr>
            <a:fld id="{9C26FF5C-FF96-C34D-A7AC-424BC39D7FD4}" type="datetime1">
              <a:rPr lang="fi-FI"/>
              <a:pPr>
                <a:defRPr/>
              </a:pPr>
              <a:t>21.11.2018</a:t>
            </a:fld>
            <a:endParaRPr lang="fi-FI"/>
          </a:p>
        </p:txBody>
      </p:sp>
      <p:sp>
        <p:nvSpPr>
          <p:cNvPr id="4" name="Alatunnisteen paikkamerkki 4"/>
          <p:cNvSpPr>
            <a:spLocks noGrp="1"/>
          </p:cNvSpPr>
          <p:nvPr>
            <p:ph type="ftr" sz="quarter" idx="11"/>
          </p:nvPr>
        </p:nvSpPr>
        <p:spPr>
          <a:ln/>
        </p:spPr>
        <p:txBody>
          <a:bodyPr/>
          <a:lstStyle>
            <a:lvl1pPr>
              <a:defRPr/>
            </a:lvl1pPr>
          </a:lstStyle>
          <a:p>
            <a:pPr>
              <a:defRPr/>
            </a:pPr>
            <a:endParaRPr lang="fi-FI">
              <a:solidFill>
                <a:prstClr val="black">
                  <a:tint val="75000"/>
                </a:prstClr>
              </a:solidFill>
            </a:endParaRPr>
          </a:p>
        </p:txBody>
      </p:sp>
      <p:sp>
        <p:nvSpPr>
          <p:cNvPr id="5" name="Dian numeron paikkamerkki 5"/>
          <p:cNvSpPr>
            <a:spLocks noGrp="1"/>
          </p:cNvSpPr>
          <p:nvPr>
            <p:ph type="sldNum" sz="quarter" idx="12"/>
          </p:nvPr>
        </p:nvSpPr>
        <p:spPr/>
        <p:txBody>
          <a:bodyPr/>
          <a:lstStyle>
            <a:lvl1pPr>
              <a:defRPr/>
            </a:lvl1pPr>
          </a:lstStyle>
          <a:p>
            <a:pPr>
              <a:defRPr/>
            </a:pPr>
            <a:fld id="{6B5EF622-D64C-EE44-83D3-3BEC786FB1B5}" type="slidenum">
              <a:rPr lang="fi-FI"/>
              <a:pPr>
                <a:defRPr/>
              </a:pPr>
              <a:t>‹#›</a:t>
            </a:fld>
            <a:endParaRPr lang="fi-FI"/>
          </a:p>
        </p:txBody>
      </p:sp>
    </p:spTree>
    <p:extLst>
      <p:ext uri="{BB962C8B-B14F-4D97-AF65-F5344CB8AC3E}">
        <p14:creationId xmlns:p14="http://schemas.microsoft.com/office/powerpoint/2010/main" val="340623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i-FI"/>
              <a:t>Muokkaa perustyylejä osoitt.</a:t>
            </a:r>
          </a:p>
        </p:txBody>
      </p:sp>
      <p:sp>
        <p:nvSpPr>
          <p:cNvPr id="1027" name="Tekstin paikkamerkki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Päiväyksen paikkamerkki 3"/>
          <p:cNvSpPr>
            <a:spLocks noGrp="1"/>
          </p:cNvSpPr>
          <p:nvPr>
            <p:ph type="dt" sz="half" idx="2"/>
          </p:nvPr>
        </p:nvSpPr>
        <p:spPr>
          <a:xfrm>
            <a:off x="146050" y="6429375"/>
            <a:ext cx="128587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defRPr/>
            </a:pPr>
            <a:fld id="{21F62107-F71D-EA43-85FE-A5714D561E5A}" type="datetime1">
              <a:rPr lang="fi-FI">
                <a:ea typeface="ＭＳ Ｐゴシック" charset="0"/>
              </a:rPr>
              <a:pPr defTabSz="457200" fontAlgn="base">
                <a:spcBef>
                  <a:spcPct val="0"/>
                </a:spcBef>
                <a:spcAft>
                  <a:spcPct val="0"/>
                </a:spcAft>
                <a:defRPr/>
              </a:pPr>
              <a:t>21.11.2018</a:t>
            </a:fld>
            <a:endParaRPr lang="fi-FI">
              <a:ea typeface="ＭＳ Ｐゴシック" charset="0"/>
            </a:endParaRPr>
          </a:p>
        </p:txBody>
      </p:sp>
      <p:sp>
        <p:nvSpPr>
          <p:cNvPr id="5" name="Alatunnisteen paikkamerkki 4"/>
          <p:cNvSpPr>
            <a:spLocks noGrp="1"/>
          </p:cNvSpPr>
          <p:nvPr>
            <p:ph type="ftr" sz="quarter" idx="3"/>
          </p:nvPr>
        </p:nvSpPr>
        <p:spPr>
          <a:xfrm>
            <a:off x="1563688" y="6429375"/>
            <a:ext cx="2895600" cy="365125"/>
          </a:xfrm>
          <a:prstGeom prst="rect">
            <a:avLst/>
          </a:prstGeom>
          <a:ln>
            <a:noFill/>
          </a:ln>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fi-FI">
              <a:solidFill>
                <a:prstClr val="black">
                  <a:tint val="75000"/>
                </a:prstClr>
              </a:solidFill>
            </a:endParaRPr>
          </a:p>
        </p:txBody>
      </p:sp>
      <p:sp>
        <p:nvSpPr>
          <p:cNvPr id="6" name="Dian numeron paikkamerkki 5"/>
          <p:cNvSpPr>
            <a:spLocks noGrp="1"/>
          </p:cNvSpPr>
          <p:nvPr>
            <p:ph type="sldNum" sz="quarter" idx="4"/>
          </p:nvPr>
        </p:nvSpPr>
        <p:spPr>
          <a:xfrm>
            <a:off x="4565650" y="6429375"/>
            <a:ext cx="1498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defTabSz="457200" fontAlgn="base">
              <a:spcBef>
                <a:spcPct val="0"/>
              </a:spcBef>
              <a:spcAft>
                <a:spcPct val="0"/>
              </a:spcAft>
              <a:defRPr/>
            </a:pPr>
            <a:fld id="{CCF4F339-D9FA-D742-B92F-C65D83296993}" type="slidenum">
              <a:rPr lang="fi-FI">
                <a:ea typeface="ＭＳ Ｐゴシック" charset="0"/>
              </a:rPr>
              <a:pPr defTabSz="457200" fontAlgn="base">
                <a:spcBef>
                  <a:spcPct val="0"/>
                </a:spcBef>
                <a:spcAft>
                  <a:spcPct val="0"/>
                </a:spcAft>
                <a:defRPr/>
              </a:pPr>
              <a:t>‹#›</a:t>
            </a:fld>
            <a:endParaRPr lang="fi-FI">
              <a:ea typeface="ＭＳ Ｐゴシック" charset="0"/>
            </a:endParaRPr>
          </a:p>
        </p:txBody>
      </p:sp>
    </p:spTree>
    <p:extLst>
      <p:ext uri="{BB962C8B-B14F-4D97-AF65-F5344CB8AC3E}">
        <p14:creationId xmlns:p14="http://schemas.microsoft.com/office/powerpoint/2010/main" val="2152349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lgn="ctr" defTabSz="457200" rtl="0" eaLnBrk="1" fontAlgn="base" hangingPunct="1">
        <a:spcBef>
          <a:spcPct val="0"/>
        </a:spcBef>
        <a:spcAft>
          <a:spcPct val="0"/>
        </a:spcAft>
        <a:defRPr sz="44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theseus.fi/bitstream/handle/10024/152350/Puhakka.Laura.pdf?sequence=1&amp;isAllowed=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8400" y="1999350"/>
            <a:ext cx="6782400" cy="1093500"/>
          </a:xfrm>
        </p:spPr>
        <p:txBody>
          <a:bodyPr/>
          <a:lstStyle/>
          <a:p>
            <a:r>
              <a:rPr lang="fi-FI" dirty="0"/>
              <a:t>Turvallisempi koulutie Jyväskylässä</a:t>
            </a:r>
          </a:p>
        </p:txBody>
      </p:sp>
      <p:sp>
        <p:nvSpPr>
          <p:cNvPr id="5" name="Subtitle 4"/>
          <p:cNvSpPr>
            <a:spLocks noGrp="1"/>
          </p:cNvSpPr>
          <p:nvPr>
            <p:ph type="subTitle" idx="1"/>
          </p:nvPr>
        </p:nvSpPr>
        <p:spPr>
          <a:xfrm>
            <a:off x="608400" y="3246751"/>
            <a:ext cx="8212071" cy="835613"/>
          </a:xfrm>
        </p:spPr>
        <p:txBody>
          <a:bodyPr/>
          <a:lstStyle/>
          <a:p>
            <a:r>
              <a:rPr lang="fi-FI" dirty="0"/>
              <a:t>Tutkimus vaihtuvien varoitus- ja nopeusrajoitusyhdistelmämerkkien vaikutuksesta ajonopeuksiin koulun välittömässä läheisyydessä </a:t>
            </a:r>
          </a:p>
          <a:p>
            <a:endParaRPr lang="fi-FI" dirty="0"/>
          </a:p>
        </p:txBody>
      </p:sp>
    </p:spTree>
    <p:extLst>
      <p:ext uri="{BB962C8B-B14F-4D97-AF65-F5344CB8AC3E}">
        <p14:creationId xmlns:p14="http://schemas.microsoft.com/office/powerpoint/2010/main" val="203679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orakulmio 19">
            <a:extLst>
              <a:ext uri="{FF2B5EF4-FFF2-40B4-BE49-F238E27FC236}">
                <a16:creationId xmlns:a16="http://schemas.microsoft.com/office/drawing/2014/main" id="{8A446646-F9E7-490B-9390-4FAD2A5B0D00}"/>
              </a:ext>
            </a:extLst>
          </p:cNvPr>
          <p:cNvSpPr/>
          <p:nvPr/>
        </p:nvSpPr>
        <p:spPr>
          <a:xfrm>
            <a:off x="6608148" y="5034965"/>
            <a:ext cx="2527736" cy="955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125477" y="702268"/>
            <a:ext cx="7740000" cy="858041"/>
          </a:xfrm>
        </p:spPr>
        <p:txBody>
          <a:bodyPr/>
          <a:lstStyle/>
          <a:p>
            <a:pPr algn="l"/>
            <a:r>
              <a:rPr lang="fi-FI" dirty="0"/>
              <a:t>Tulokset </a:t>
            </a:r>
            <a:br>
              <a:rPr lang="fi-FI" dirty="0"/>
            </a:br>
            <a:r>
              <a:rPr lang="fi-FI" sz="1800" dirty="0">
                <a:solidFill>
                  <a:schemeClr val="accent1"/>
                </a:solidFill>
              </a:rPr>
              <a:t>Päivittäisen keskinopeuden muutos länteen (MP2 poistuva, MP1 saapuva)</a:t>
            </a:r>
            <a:endParaRPr lang="fi-FI" dirty="0"/>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10</a:t>
            </a:fld>
            <a:endParaRPr lang="fi-FI"/>
          </a:p>
        </p:txBody>
      </p:sp>
      <p:graphicFrame>
        <p:nvGraphicFramePr>
          <p:cNvPr id="12" name="Kaavio 11">
            <a:extLst>
              <a:ext uri="{FF2B5EF4-FFF2-40B4-BE49-F238E27FC236}">
                <a16:creationId xmlns:a16="http://schemas.microsoft.com/office/drawing/2014/main" id="{4F8EA56B-C0F1-4BE0-B3BF-BEA523C13C40}"/>
              </a:ext>
            </a:extLst>
          </p:cNvPr>
          <p:cNvGraphicFramePr>
            <a:graphicFrameLocks/>
          </p:cNvGraphicFramePr>
          <p:nvPr>
            <p:extLst/>
          </p:nvPr>
        </p:nvGraphicFramePr>
        <p:xfrm>
          <a:off x="404028" y="3231538"/>
          <a:ext cx="4099628" cy="2402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Kaavio 12">
            <a:extLst>
              <a:ext uri="{FF2B5EF4-FFF2-40B4-BE49-F238E27FC236}">
                <a16:creationId xmlns:a16="http://schemas.microsoft.com/office/drawing/2014/main" id="{AE9E858A-C6EB-4559-9C46-F2F32823B2FB}"/>
              </a:ext>
            </a:extLst>
          </p:cNvPr>
          <p:cNvGraphicFramePr>
            <a:graphicFrameLocks/>
          </p:cNvGraphicFramePr>
          <p:nvPr>
            <p:extLst/>
          </p:nvPr>
        </p:nvGraphicFramePr>
        <p:xfrm>
          <a:off x="4640348" y="3228894"/>
          <a:ext cx="4208828" cy="2402213"/>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uora nuoliyhdysviiva 13">
            <a:extLst>
              <a:ext uri="{FF2B5EF4-FFF2-40B4-BE49-F238E27FC236}">
                <a16:creationId xmlns:a16="http://schemas.microsoft.com/office/drawing/2014/main" id="{2E3D7FF3-513E-4D2B-9F45-5FDAC0DF7E65}"/>
              </a:ext>
            </a:extLst>
          </p:cNvPr>
          <p:cNvCxnSpPr>
            <a:cxnSpLocks/>
            <a:stCxn id="16" idx="3"/>
          </p:cNvCxnSpPr>
          <p:nvPr/>
        </p:nvCxnSpPr>
        <p:spPr>
          <a:xfrm flipV="1">
            <a:off x="6466786" y="470366"/>
            <a:ext cx="2413682" cy="11541"/>
          </a:xfrm>
          <a:prstGeom prst="straightConnector1">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5" name="Suorakulmio: Pyöristetyt kulmat 14">
            <a:extLst>
              <a:ext uri="{FF2B5EF4-FFF2-40B4-BE49-F238E27FC236}">
                <a16:creationId xmlns:a16="http://schemas.microsoft.com/office/drawing/2014/main" id="{C604EA71-2BA5-4FA9-9F3F-B56FC31F4B3E}"/>
              </a:ext>
            </a:extLst>
          </p:cNvPr>
          <p:cNvSpPr/>
          <p:nvPr/>
        </p:nvSpPr>
        <p:spPr>
          <a:xfrm>
            <a:off x="6770960" y="347923"/>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MP2</a:t>
            </a:r>
          </a:p>
        </p:txBody>
      </p:sp>
      <p:sp>
        <p:nvSpPr>
          <p:cNvPr id="16" name="Tekstiruutu 15">
            <a:extLst>
              <a:ext uri="{FF2B5EF4-FFF2-40B4-BE49-F238E27FC236}">
                <a16:creationId xmlns:a16="http://schemas.microsoft.com/office/drawing/2014/main" id="{BE21FCF9-AE2E-4DB5-85A3-57EB0E386CF5}"/>
              </a:ext>
            </a:extLst>
          </p:cNvPr>
          <p:cNvSpPr txBox="1"/>
          <p:nvPr/>
        </p:nvSpPr>
        <p:spPr>
          <a:xfrm>
            <a:off x="6033654" y="354949"/>
            <a:ext cx="433132" cy="253916"/>
          </a:xfrm>
          <a:prstGeom prst="rect">
            <a:avLst/>
          </a:prstGeom>
          <a:noFill/>
        </p:spPr>
        <p:txBody>
          <a:bodyPr wrap="none" rtlCol="0">
            <a:spAutoFit/>
          </a:bodyPr>
          <a:lstStyle/>
          <a:p>
            <a:r>
              <a:rPr lang="fi-FI" sz="1050" dirty="0"/>
              <a:t>länsi</a:t>
            </a:r>
          </a:p>
        </p:txBody>
      </p:sp>
      <p:sp>
        <p:nvSpPr>
          <p:cNvPr id="17" name="Suorakulmio 16">
            <a:extLst>
              <a:ext uri="{FF2B5EF4-FFF2-40B4-BE49-F238E27FC236}">
                <a16:creationId xmlns:a16="http://schemas.microsoft.com/office/drawing/2014/main" id="{EB496A8D-8F04-4D2F-A902-C471BE24FD52}"/>
              </a:ext>
            </a:extLst>
          </p:cNvPr>
          <p:cNvSpPr/>
          <p:nvPr/>
        </p:nvSpPr>
        <p:spPr>
          <a:xfrm>
            <a:off x="7335524" y="396890"/>
            <a:ext cx="1380299" cy="135260"/>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8" name="Suorakulmio: Pyöristetyt kulmat 17">
            <a:extLst>
              <a:ext uri="{FF2B5EF4-FFF2-40B4-BE49-F238E27FC236}">
                <a16:creationId xmlns:a16="http://schemas.microsoft.com/office/drawing/2014/main" id="{CF7D0A8D-0131-4BC7-B540-60C3C282A6C5}"/>
              </a:ext>
            </a:extLst>
          </p:cNvPr>
          <p:cNvSpPr/>
          <p:nvPr/>
        </p:nvSpPr>
        <p:spPr>
          <a:xfrm>
            <a:off x="8028502" y="347923"/>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MP1</a:t>
            </a:r>
          </a:p>
        </p:txBody>
      </p:sp>
      <p:sp>
        <p:nvSpPr>
          <p:cNvPr id="11" name="Suorakulmio 10">
            <a:extLst>
              <a:ext uri="{FF2B5EF4-FFF2-40B4-BE49-F238E27FC236}">
                <a16:creationId xmlns:a16="http://schemas.microsoft.com/office/drawing/2014/main" id="{FCB866A7-4D4D-4256-9638-E46E1B254B7A}"/>
              </a:ext>
            </a:extLst>
          </p:cNvPr>
          <p:cNvSpPr/>
          <p:nvPr/>
        </p:nvSpPr>
        <p:spPr>
          <a:xfrm>
            <a:off x="7335524" y="580530"/>
            <a:ext cx="1059906" cy="213585"/>
          </a:xfrm>
          <a:prstGeom prst="rect">
            <a:avLst/>
          </a:prstGeom>
        </p:spPr>
        <p:txBody>
          <a:bodyPr wrap="none">
            <a:spAutoFit/>
          </a:bodyPr>
          <a:lstStyle/>
          <a:p>
            <a:r>
              <a:rPr lang="fi-FI" sz="788" dirty="0"/>
              <a:t>arkisin klo 7.30-15.30</a:t>
            </a:r>
          </a:p>
        </p:txBody>
      </p:sp>
      <p:sp>
        <p:nvSpPr>
          <p:cNvPr id="19" name="Sisällön paikkamerkki 2">
            <a:extLst>
              <a:ext uri="{FF2B5EF4-FFF2-40B4-BE49-F238E27FC236}">
                <a16:creationId xmlns:a16="http://schemas.microsoft.com/office/drawing/2014/main" id="{77F8EEFD-AFC7-40D4-8377-0CE5AE74AE64}"/>
              </a:ext>
            </a:extLst>
          </p:cNvPr>
          <p:cNvSpPr>
            <a:spLocks noGrp="1"/>
          </p:cNvSpPr>
          <p:nvPr>
            <p:ph idx="1"/>
          </p:nvPr>
        </p:nvSpPr>
        <p:spPr>
          <a:xfrm>
            <a:off x="457201" y="2007151"/>
            <a:ext cx="8182256" cy="1332755"/>
          </a:xfrm>
        </p:spPr>
        <p:txBody>
          <a:bodyPr/>
          <a:lstStyle/>
          <a:p>
            <a:pPr>
              <a:spcAft>
                <a:spcPts val="450"/>
              </a:spcAft>
            </a:pPr>
            <a:r>
              <a:rPr lang="fi-FI" sz="1050" dirty="0"/>
              <a:t>Myös lännen suuntaan ajettaessa päivittäiset keskinopeudet ovat kaikkina mittausajankohtina alhaisempia arkipäivisin kuin viikonloppuisin lukuun ottamatta jälkeen 1 mittausta.  </a:t>
            </a:r>
          </a:p>
          <a:p>
            <a:pPr>
              <a:spcAft>
                <a:spcPts val="450"/>
              </a:spcAft>
            </a:pPr>
            <a:r>
              <a:rPr lang="fi-FI" sz="1050" dirty="0"/>
              <a:t>Tuloksista huomaa, että jälkeen 1 mittausajankohtana mittauspisteen 2 nopeudet ovat jo nousseet nopeusrajoituksen mukaisiksi kun taas jälkeen 2 mittausajankohtana kiihdyttäminen nopeusrajoituksen mukaiseen nopeuteen on hieman maltillisempaa. Opasteella on tulosten perusteella hidastava vaikutus, mutta ajonopeudet alkavat hieman nousta vaikutusalueella. Toisin kuin idän suuntaan ajettaessa, 30 km/h vaikutusalueen ulkopuolella keskinopeudet ovat pysyneet matalampina. </a:t>
            </a:r>
          </a:p>
          <a:p>
            <a:pPr>
              <a:spcAft>
                <a:spcPts val="450"/>
              </a:spcAft>
            </a:pPr>
            <a:r>
              <a:rPr lang="fi-FI" sz="1050" dirty="0"/>
              <a:t>Mittauspiste 1 sijaitsee 30 km/h vaikutusalueen sisällä. Tulosten perusteella opasteella on jälkeen 2 mittausajankohtana ollut merkittävämpi vaikutus keskinopeuksien alenemiseen. </a:t>
            </a:r>
          </a:p>
        </p:txBody>
      </p:sp>
    </p:spTree>
    <p:extLst>
      <p:ext uri="{BB962C8B-B14F-4D97-AF65-F5344CB8AC3E}">
        <p14:creationId xmlns:p14="http://schemas.microsoft.com/office/powerpoint/2010/main" val="3608632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156223" y="727275"/>
            <a:ext cx="7740000" cy="8686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fi-FI" dirty="0"/>
              <a:t>Tulokset </a:t>
            </a:r>
            <a:br>
              <a:rPr lang="fi-FI" dirty="0"/>
            </a:br>
            <a:r>
              <a:rPr lang="fi-FI" sz="1800" dirty="0">
                <a:solidFill>
                  <a:schemeClr val="accent1"/>
                </a:solidFill>
              </a:rPr>
              <a:t>Tuntikohtaisen keskinopeuden muutos arkena itään (MP2 saapuva, MP1 poistuva)</a:t>
            </a:r>
            <a:endParaRPr lang="fi-FI" dirty="0"/>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11</a:t>
            </a:fld>
            <a:endParaRPr lang="fi-FI"/>
          </a:p>
        </p:txBody>
      </p:sp>
      <p:cxnSp>
        <p:nvCxnSpPr>
          <p:cNvPr id="15" name="Suora nuoliyhdysviiva 14">
            <a:extLst>
              <a:ext uri="{FF2B5EF4-FFF2-40B4-BE49-F238E27FC236}">
                <a16:creationId xmlns:a16="http://schemas.microsoft.com/office/drawing/2014/main" id="{D3E02FDA-42E6-44DE-AFDE-33A5143357C9}"/>
              </a:ext>
            </a:extLst>
          </p:cNvPr>
          <p:cNvCxnSpPr>
            <a:cxnSpLocks/>
          </p:cNvCxnSpPr>
          <p:nvPr/>
        </p:nvCxnSpPr>
        <p:spPr>
          <a:xfrm>
            <a:off x="6126527" y="443380"/>
            <a:ext cx="2463054" cy="0"/>
          </a:xfrm>
          <a:prstGeom prst="straightConnector1">
            <a:avLst/>
          </a:prstGeom>
          <a:ln w="190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Suorakulmio: Pyöristetyt kulmat 15">
            <a:extLst>
              <a:ext uri="{FF2B5EF4-FFF2-40B4-BE49-F238E27FC236}">
                <a16:creationId xmlns:a16="http://schemas.microsoft.com/office/drawing/2014/main" id="{23E0DC0F-584E-414A-B350-5438A589D182}"/>
              </a:ext>
            </a:extLst>
          </p:cNvPr>
          <p:cNvSpPr/>
          <p:nvPr/>
        </p:nvSpPr>
        <p:spPr>
          <a:xfrm>
            <a:off x="6455709" y="320937"/>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MP2</a:t>
            </a:r>
          </a:p>
        </p:txBody>
      </p:sp>
      <p:sp>
        <p:nvSpPr>
          <p:cNvPr id="17" name="Tekstiruutu 16">
            <a:extLst>
              <a:ext uri="{FF2B5EF4-FFF2-40B4-BE49-F238E27FC236}">
                <a16:creationId xmlns:a16="http://schemas.microsoft.com/office/drawing/2014/main" id="{66DE2605-B92A-4C91-8004-042FA5A689C8}"/>
              </a:ext>
            </a:extLst>
          </p:cNvPr>
          <p:cNvSpPr txBox="1"/>
          <p:nvPr/>
        </p:nvSpPr>
        <p:spPr>
          <a:xfrm>
            <a:off x="8571412" y="321471"/>
            <a:ext cx="324128" cy="253916"/>
          </a:xfrm>
          <a:prstGeom prst="rect">
            <a:avLst/>
          </a:prstGeom>
          <a:noFill/>
        </p:spPr>
        <p:txBody>
          <a:bodyPr wrap="none" rtlCol="0">
            <a:spAutoFit/>
          </a:bodyPr>
          <a:lstStyle/>
          <a:p>
            <a:r>
              <a:rPr lang="fi-FI" sz="1050" dirty="0"/>
              <a:t>itä</a:t>
            </a:r>
          </a:p>
        </p:txBody>
      </p:sp>
      <p:sp>
        <p:nvSpPr>
          <p:cNvPr id="18" name="Suorakulmio 17">
            <a:extLst>
              <a:ext uri="{FF2B5EF4-FFF2-40B4-BE49-F238E27FC236}">
                <a16:creationId xmlns:a16="http://schemas.microsoft.com/office/drawing/2014/main" id="{E16ED109-606D-47AC-A42D-9D1FCE18C866}"/>
              </a:ext>
            </a:extLst>
          </p:cNvPr>
          <p:cNvSpPr/>
          <p:nvPr/>
        </p:nvSpPr>
        <p:spPr>
          <a:xfrm>
            <a:off x="7020272" y="369903"/>
            <a:ext cx="1411190" cy="135262"/>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9" name="Suorakulmio: Pyöristetyt kulmat 18">
            <a:extLst>
              <a:ext uri="{FF2B5EF4-FFF2-40B4-BE49-F238E27FC236}">
                <a16:creationId xmlns:a16="http://schemas.microsoft.com/office/drawing/2014/main" id="{8E6A2CF5-6387-45FE-BF3F-CC4281744932}"/>
              </a:ext>
            </a:extLst>
          </p:cNvPr>
          <p:cNvSpPr/>
          <p:nvPr/>
        </p:nvSpPr>
        <p:spPr>
          <a:xfrm>
            <a:off x="7713251" y="320937"/>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MP1</a:t>
            </a:r>
          </a:p>
        </p:txBody>
      </p:sp>
      <p:sp>
        <p:nvSpPr>
          <p:cNvPr id="11" name="Suorakulmio 10">
            <a:extLst>
              <a:ext uri="{FF2B5EF4-FFF2-40B4-BE49-F238E27FC236}">
                <a16:creationId xmlns:a16="http://schemas.microsoft.com/office/drawing/2014/main" id="{9E7DC995-8235-480B-8583-BEEF6879ECBE}"/>
              </a:ext>
            </a:extLst>
          </p:cNvPr>
          <p:cNvSpPr/>
          <p:nvPr/>
        </p:nvSpPr>
        <p:spPr>
          <a:xfrm>
            <a:off x="7019801" y="552304"/>
            <a:ext cx="1059906" cy="213585"/>
          </a:xfrm>
          <a:prstGeom prst="rect">
            <a:avLst/>
          </a:prstGeom>
        </p:spPr>
        <p:txBody>
          <a:bodyPr wrap="none">
            <a:spAutoFit/>
          </a:bodyPr>
          <a:lstStyle/>
          <a:p>
            <a:r>
              <a:rPr lang="fi-FI" sz="788" dirty="0"/>
              <a:t>arkisin klo 7.30-15.30</a:t>
            </a:r>
          </a:p>
        </p:txBody>
      </p:sp>
      <p:sp>
        <p:nvSpPr>
          <p:cNvPr id="12" name="Suorakulmio 11">
            <a:extLst>
              <a:ext uri="{FF2B5EF4-FFF2-40B4-BE49-F238E27FC236}">
                <a16:creationId xmlns:a16="http://schemas.microsoft.com/office/drawing/2014/main" id="{DA763DB8-8A95-4E37-93E8-1456996968CB}"/>
              </a:ext>
            </a:extLst>
          </p:cNvPr>
          <p:cNvSpPr/>
          <p:nvPr/>
        </p:nvSpPr>
        <p:spPr>
          <a:xfrm>
            <a:off x="6608148" y="5034965"/>
            <a:ext cx="2527736" cy="955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graphicFrame>
        <p:nvGraphicFramePr>
          <p:cNvPr id="13" name="Kaavio 12">
            <a:extLst>
              <a:ext uri="{FF2B5EF4-FFF2-40B4-BE49-F238E27FC236}">
                <a16:creationId xmlns:a16="http://schemas.microsoft.com/office/drawing/2014/main" id="{9C43C8A0-5870-49B6-9683-76438921696B}"/>
              </a:ext>
            </a:extLst>
          </p:cNvPr>
          <p:cNvGraphicFramePr>
            <a:graphicFrameLocks/>
          </p:cNvGraphicFramePr>
          <p:nvPr>
            <p:extLst>
              <p:ext uri="{D42A27DB-BD31-4B8C-83A1-F6EECF244321}">
                <p14:modId xmlns:p14="http://schemas.microsoft.com/office/powerpoint/2010/main" val="197541165"/>
              </p:ext>
            </p:extLst>
          </p:nvPr>
        </p:nvGraphicFramePr>
        <p:xfrm>
          <a:off x="4572000" y="2801617"/>
          <a:ext cx="4460970" cy="2630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Kaavio 13">
            <a:extLst>
              <a:ext uri="{FF2B5EF4-FFF2-40B4-BE49-F238E27FC236}">
                <a16:creationId xmlns:a16="http://schemas.microsoft.com/office/drawing/2014/main" id="{C151D515-FABF-4034-8317-F15BF36F7C80}"/>
              </a:ext>
            </a:extLst>
          </p:cNvPr>
          <p:cNvGraphicFramePr>
            <a:graphicFrameLocks/>
          </p:cNvGraphicFramePr>
          <p:nvPr>
            <p:extLst>
              <p:ext uri="{D42A27DB-BD31-4B8C-83A1-F6EECF244321}">
                <p14:modId xmlns:p14="http://schemas.microsoft.com/office/powerpoint/2010/main" val="1253838469"/>
              </p:ext>
            </p:extLst>
          </p:nvPr>
        </p:nvGraphicFramePr>
        <p:xfrm>
          <a:off x="179512" y="2880075"/>
          <a:ext cx="4237889" cy="2630199"/>
        </p:xfrm>
        <a:graphic>
          <a:graphicData uri="http://schemas.openxmlformats.org/drawingml/2006/chart">
            <c:chart xmlns:c="http://schemas.openxmlformats.org/drawingml/2006/chart" xmlns:r="http://schemas.openxmlformats.org/officeDocument/2006/relationships" r:id="rId3"/>
          </a:graphicData>
        </a:graphic>
      </p:graphicFrame>
      <p:sp>
        <p:nvSpPr>
          <p:cNvPr id="20" name="Suorakulmio 19">
            <a:extLst>
              <a:ext uri="{FF2B5EF4-FFF2-40B4-BE49-F238E27FC236}">
                <a16:creationId xmlns:a16="http://schemas.microsoft.com/office/drawing/2014/main" id="{CB82893D-B183-4400-A725-05AA7E7FEFF0}"/>
              </a:ext>
            </a:extLst>
          </p:cNvPr>
          <p:cNvSpPr/>
          <p:nvPr/>
        </p:nvSpPr>
        <p:spPr>
          <a:xfrm>
            <a:off x="978449" y="3344360"/>
            <a:ext cx="1543385" cy="169280"/>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25" dirty="0">
                <a:solidFill>
                  <a:schemeClr val="tx1"/>
                </a:solidFill>
              </a:rPr>
              <a:t>30 km/h</a:t>
            </a:r>
          </a:p>
        </p:txBody>
      </p:sp>
      <p:sp>
        <p:nvSpPr>
          <p:cNvPr id="21" name="Suorakulmio 20">
            <a:extLst>
              <a:ext uri="{FF2B5EF4-FFF2-40B4-BE49-F238E27FC236}">
                <a16:creationId xmlns:a16="http://schemas.microsoft.com/office/drawing/2014/main" id="{74CFBBBC-5C95-46E7-AA5F-B8680DB3ECD9}"/>
              </a:ext>
            </a:extLst>
          </p:cNvPr>
          <p:cNvSpPr/>
          <p:nvPr/>
        </p:nvSpPr>
        <p:spPr>
          <a:xfrm>
            <a:off x="5312136" y="3328602"/>
            <a:ext cx="1543385" cy="169280"/>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25" dirty="0">
                <a:solidFill>
                  <a:schemeClr val="tx1"/>
                </a:solidFill>
              </a:rPr>
              <a:t>30 km/h</a:t>
            </a:r>
          </a:p>
        </p:txBody>
      </p:sp>
      <p:sp>
        <p:nvSpPr>
          <p:cNvPr id="22" name="Sisällön paikkamerkki 2">
            <a:extLst>
              <a:ext uri="{FF2B5EF4-FFF2-40B4-BE49-F238E27FC236}">
                <a16:creationId xmlns:a16="http://schemas.microsoft.com/office/drawing/2014/main" id="{E79293EE-5488-4EEC-ABF1-6443EE146337}"/>
              </a:ext>
            </a:extLst>
          </p:cNvPr>
          <p:cNvSpPr>
            <a:spLocks noGrp="1"/>
          </p:cNvSpPr>
          <p:nvPr>
            <p:ph idx="1"/>
          </p:nvPr>
        </p:nvSpPr>
        <p:spPr>
          <a:xfrm>
            <a:off x="457201" y="2083399"/>
            <a:ext cx="8182256" cy="752648"/>
          </a:xfrm>
        </p:spPr>
        <p:txBody>
          <a:bodyPr/>
          <a:lstStyle/>
          <a:p>
            <a:pPr>
              <a:spcAft>
                <a:spcPts val="450"/>
              </a:spcAft>
            </a:pPr>
            <a:r>
              <a:rPr lang="fi-FI" sz="1050" dirty="0"/>
              <a:t>Itään ajettaessa on huomattavissa keskinopeuksien laskua vaihtuvien opasteiden ollessa päällä. Keskipäivällä keskinopeuksissa on selkeämpää laskua kun taas ruuhka-aikoina lasku on maltillisempaa. Mittauspisteessä 1 keskinopeudet ovat pääsääntöisesti hieman korkeampia kuin mittauspisteessä 2 vastaavasti kuin edellä esitetyissä päiväkohtaisissa tuloksissa. </a:t>
            </a:r>
          </a:p>
          <a:p>
            <a:pPr>
              <a:spcAft>
                <a:spcPts val="450"/>
              </a:spcAft>
            </a:pPr>
            <a:r>
              <a:rPr lang="fi-FI" sz="1050" dirty="0"/>
              <a:t>Jälkeen 2 mittausajankohtana keskinopeudet ovat olleet alhaisempia kuin jälkeen 1 mittausajankohtana. </a:t>
            </a:r>
          </a:p>
        </p:txBody>
      </p:sp>
    </p:spTree>
    <p:extLst>
      <p:ext uri="{BB962C8B-B14F-4D97-AF65-F5344CB8AC3E}">
        <p14:creationId xmlns:p14="http://schemas.microsoft.com/office/powerpoint/2010/main" val="286781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297962" y="715385"/>
            <a:ext cx="7982326" cy="825239"/>
          </a:xfrm>
        </p:spPr>
        <p:txBody>
          <a:bodyPr/>
          <a:lstStyle/>
          <a:p>
            <a:pPr algn="l"/>
            <a:r>
              <a:rPr lang="fi-FI" dirty="0"/>
              <a:t>Tulokset </a:t>
            </a:r>
            <a:br>
              <a:rPr lang="fi-FI" dirty="0"/>
            </a:br>
            <a:r>
              <a:rPr lang="fi-FI" sz="1800" dirty="0">
                <a:solidFill>
                  <a:schemeClr val="accent1"/>
                </a:solidFill>
              </a:rPr>
              <a:t>Tuntikohtaisen keskinopeuden muutos arkena länteen (MP2 poistuva, MP1 saapuva)</a:t>
            </a:r>
            <a:endParaRPr lang="fi-FI" dirty="0"/>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12</a:t>
            </a:fld>
            <a:endParaRPr lang="fi-FI"/>
          </a:p>
        </p:txBody>
      </p:sp>
      <p:cxnSp>
        <p:nvCxnSpPr>
          <p:cNvPr id="14" name="Suora nuoliyhdysviiva 13">
            <a:extLst>
              <a:ext uri="{FF2B5EF4-FFF2-40B4-BE49-F238E27FC236}">
                <a16:creationId xmlns:a16="http://schemas.microsoft.com/office/drawing/2014/main" id="{947DB74F-B0E5-4FEA-9656-9683B3298DBB}"/>
              </a:ext>
            </a:extLst>
          </p:cNvPr>
          <p:cNvCxnSpPr>
            <a:cxnSpLocks/>
            <a:stCxn id="16" idx="3"/>
          </p:cNvCxnSpPr>
          <p:nvPr/>
        </p:nvCxnSpPr>
        <p:spPr>
          <a:xfrm flipV="1">
            <a:off x="6520864" y="392807"/>
            <a:ext cx="2413682" cy="11541"/>
          </a:xfrm>
          <a:prstGeom prst="straightConnector1">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5" name="Suorakulmio: Pyöristetyt kulmat 14">
            <a:extLst>
              <a:ext uri="{FF2B5EF4-FFF2-40B4-BE49-F238E27FC236}">
                <a16:creationId xmlns:a16="http://schemas.microsoft.com/office/drawing/2014/main" id="{C5310EE5-35BA-4535-9F0B-196714ADC177}"/>
              </a:ext>
            </a:extLst>
          </p:cNvPr>
          <p:cNvSpPr/>
          <p:nvPr/>
        </p:nvSpPr>
        <p:spPr>
          <a:xfrm>
            <a:off x="6825038" y="270364"/>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MP2</a:t>
            </a:r>
          </a:p>
        </p:txBody>
      </p:sp>
      <p:sp>
        <p:nvSpPr>
          <p:cNvPr id="16" name="Tekstiruutu 15">
            <a:extLst>
              <a:ext uri="{FF2B5EF4-FFF2-40B4-BE49-F238E27FC236}">
                <a16:creationId xmlns:a16="http://schemas.microsoft.com/office/drawing/2014/main" id="{0DF89024-50B8-4B0F-8866-4F7FF56524B3}"/>
              </a:ext>
            </a:extLst>
          </p:cNvPr>
          <p:cNvSpPr txBox="1"/>
          <p:nvPr/>
        </p:nvSpPr>
        <p:spPr>
          <a:xfrm>
            <a:off x="6087732" y="277390"/>
            <a:ext cx="433132" cy="253916"/>
          </a:xfrm>
          <a:prstGeom prst="rect">
            <a:avLst/>
          </a:prstGeom>
          <a:noFill/>
        </p:spPr>
        <p:txBody>
          <a:bodyPr wrap="none" rtlCol="0">
            <a:spAutoFit/>
          </a:bodyPr>
          <a:lstStyle/>
          <a:p>
            <a:r>
              <a:rPr lang="fi-FI" sz="1050" dirty="0"/>
              <a:t>länsi</a:t>
            </a:r>
          </a:p>
        </p:txBody>
      </p:sp>
      <p:sp>
        <p:nvSpPr>
          <p:cNvPr id="17" name="Suorakulmio 16">
            <a:extLst>
              <a:ext uri="{FF2B5EF4-FFF2-40B4-BE49-F238E27FC236}">
                <a16:creationId xmlns:a16="http://schemas.microsoft.com/office/drawing/2014/main" id="{73C421BB-C9E8-44AA-B933-8CA306DAC1B1}"/>
              </a:ext>
            </a:extLst>
          </p:cNvPr>
          <p:cNvSpPr/>
          <p:nvPr/>
        </p:nvSpPr>
        <p:spPr>
          <a:xfrm>
            <a:off x="7389602" y="319331"/>
            <a:ext cx="1380299" cy="135260"/>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8" name="Suorakulmio: Pyöristetyt kulmat 17">
            <a:extLst>
              <a:ext uri="{FF2B5EF4-FFF2-40B4-BE49-F238E27FC236}">
                <a16:creationId xmlns:a16="http://schemas.microsoft.com/office/drawing/2014/main" id="{B7C150BB-3E4A-4343-991D-C0FF08771AD0}"/>
              </a:ext>
            </a:extLst>
          </p:cNvPr>
          <p:cNvSpPr/>
          <p:nvPr/>
        </p:nvSpPr>
        <p:spPr>
          <a:xfrm>
            <a:off x="8082580" y="270364"/>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MP1</a:t>
            </a:r>
          </a:p>
        </p:txBody>
      </p:sp>
      <p:sp>
        <p:nvSpPr>
          <p:cNvPr id="11" name="Suorakulmio 10">
            <a:extLst>
              <a:ext uri="{FF2B5EF4-FFF2-40B4-BE49-F238E27FC236}">
                <a16:creationId xmlns:a16="http://schemas.microsoft.com/office/drawing/2014/main" id="{8E05631A-09BC-448B-8311-EE67539FCBFC}"/>
              </a:ext>
            </a:extLst>
          </p:cNvPr>
          <p:cNvSpPr/>
          <p:nvPr/>
        </p:nvSpPr>
        <p:spPr>
          <a:xfrm>
            <a:off x="7344054" y="493163"/>
            <a:ext cx="1059906" cy="213585"/>
          </a:xfrm>
          <a:prstGeom prst="rect">
            <a:avLst/>
          </a:prstGeom>
        </p:spPr>
        <p:txBody>
          <a:bodyPr wrap="none">
            <a:spAutoFit/>
          </a:bodyPr>
          <a:lstStyle/>
          <a:p>
            <a:r>
              <a:rPr lang="fi-FI" sz="788" dirty="0"/>
              <a:t>arkisin klo 7.30-15.30</a:t>
            </a:r>
          </a:p>
        </p:txBody>
      </p:sp>
      <p:sp>
        <p:nvSpPr>
          <p:cNvPr id="20" name="Suorakulmio 19">
            <a:extLst>
              <a:ext uri="{FF2B5EF4-FFF2-40B4-BE49-F238E27FC236}">
                <a16:creationId xmlns:a16="http://schemas.microsoft.com/office/drawing/2014/main" id="{7A4E76A9-D632-4E20-A831-652CEC282FCE}"/>
              </a:ext>
            </a:extLst>
          </p:cNvPr>
          <p:cNvSpPr/>
          <p:nvPr/>
        </p:nvSpPr>
        <p:spPr>
          <a:xfrm>
            <a:off x="6608148" y="5034965"/>
            <a:ext cx="2527736" cy="955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graphicFrame>
        <p:nvGraphicFramePr>
          <p:cNvPr id="7" name="Kaavio 6">
            <a:extLst>
              <a:ext uri="{FF2B5EF4-FFF2-40B4-BE49-F238E27FC236}">
                <a16:creationId xmlns:a16="http://schemas.microsoft.com/office/drawing/2014/main" id="{94932CDC-9338-4EFC-BA0C-DD7447C9D5C5}"/>
              </a:ext>
            </a:extLst>
          </p:cNvPr>
          <p:cNvGraphicFramePr>
            <a:graphicFrameLocks/>
          </p:cNvGraphicFramePr>
          <p:nvPr>
            <p:extLst>
              <p:ext uri="{D42A27DB-BD31-4B8C-83A1-F6EECF244321}">
                <p14:modId xmlns:p14="http://schemas.microsoft.com/office/powerpoint/2010/main" val="3752494167"/>
              </p:ext>
            </p:extLst>
          </p:nvPr>
        </p:nvGraphicFramePr>
        <p:xfrm>
          <a:off x="4548329" y="3096841"/>
          <a:ext cx="4457384" cy="26753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Kaavio 12">
            <a:extLst>
              <a:ext uri="{FF2B5EF4-FFF2-40B4-BE49-F238E27FC236}">
                <a16:creationId xmlns:a16="http://schemas.microsoft.com/office/drawing/2014/main" id="{7CB703F5-5B8C-42F4-AEAC-296D6BC69B63}"/>
              </a:ext>
            </a:extLst>
          </p:cNvPr>
          <p:cNvGraphicFramePr>
            <a:graphicFrameLocks/>
          </p:cNvGraphicFramePr>
          <p:nvPr>
            <p:extLst>
              <p:ext uri="{D42A27DB-BD31-4B8C-83A1-F6EECF244321}">
                <p14:modId xmlns:p14="http://schemas.microsoft.com/office/powerpoint/2010/main" val="3972140773"/>
              </p:ext>
            </p:extLst>
          </p:nvPr>
        </p:nvGraphicFramePr>
        <p:xfrm>
          <a:off x="142409" y="3096842"/>
          <a:ext cx="4317510" cy="2675396"/>
        </p:xfrm>
        <a:graphic>
          <a:graphicData uri="http://schemas.openxmlformats.org/drawingml/2006/chart">
            <c:chart xmlns:c="http://schemas.openxmlformats.org/drawingml/2006/chart" xmlns:r="http://schemas.openxmlformats.org/officeDocument/2006/relationships" r:id="rId3"/>
          </a:graphicData>
        </a:graphic>
      </p:graphicFrame>
      <p:sp>
        <p:nvSpPr>
          <p:cNvPr id="12" name="Suorakulmio 11">
            <a:extLst>
              <a:ext uri="{FF2B5EF4-FFF2-40B4-BE49-F238E27FC236}">
                <a16:creationId xmlns:a16="http://schemas.microsoft.com/office/drawing/2014/main" id="{9CD78492-1C5F-402F-AB14-BF96784B2A7D}"/>
              </a:ext>
            </a:extLst>
          </p:cNvPr>
          <p:cNvSpPr/>
          <p:nvPr/>
        </p:nvSpPr>
        <p:spPr>
          <a:xfrm>
            <a:off x="823743" y="3439859"/>
            <a:ext cx="1543385" cy="169280"/>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25" dirty="0">
                <a:solidFill>
                  <a:schemeClr val="tx1"/>
                </a:solidFill>
              </a:rPr>
              <a:t>30 km/h</a:t>
            </a:r>
          </a:p>
        </p:txBody>
      </p:sp>
      <p:sp>
        <p:nvSpPr>
          <p:cNvPr id="19" name="Suorakulmio 18">
            <a:extLst>
              <a:ext uri="{FF2B5EF4-FFF2-40B4-BE49-F238E27FC236}">
                <a16:creationId xmlns:a16="http://schemas.microsoft.com/office/drawing/2014/main" id="{3C101963-82CF-4159-BDB5-8C9518936B2A}"/>
              </a:ext>
            </a:extLst>
          </p:cNvPr>
          <p:cNvSpPr/>
          <p:nvPr/>
        </p:nvSpPr>
        <p:spPr>
          <a:xfrm>
            <a:off x="5335390" y="3439859"/>
            <a:ext cx="1543385" cy="169280"/>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825" dirty="0">
                <a:solidFill>
                  <a:schemeClr val="tx1"/>
                </a:solidFill>
              </a:rPr>
              <a:t>30 km/h</a:t>
            </a:r>
          </a:p>
        </p:txBody>
      </p:sp>
      <p:sp>
        <p:nvSpPr>
          <p:cNvPr id="21" name="Sisällön paikkamerkki 2">
            <a:extLst>
              <a:ext uri="{FF2B5EF4-FFF2-40B4-BE49-F238E27FC236}">
                <a16:creationId xmlns:a16="http://schemas.microsoft.com/office/drawing/2014/main" id="{5ECDECE3-1870-47C2-8692-83FADA71EFF6}"/>
              </a:ext>
            </a:extLst>
          </p:cNvPr>
          <p:cNvSpPr>
            <a:spLocks noGrp="1"/>
          </p:cNvSpPr>
          <p:nvPr>
            <p:ph idx="1"/>
          </p:nvPr>
        </p:nvSpPr>
        <p:spPr>
          <a:xfrm>
            <a:off x="457201" y="2010808"/>
            <a:ext cx="8182256" cy="825239"/>
          </a:xfrm>
        </p:spPr>
        <p:txBody>
          <a:bodyPr/>
          <a:lstStyle/>
          <a:p>
            <a:pPr>
              <a:spcAft>
                <a:spcPts val="450"/>
              </a:spcAft>
            </a:pPr>
            <a:r>
              <a:rPr lang="fi-FI" sz="1050" dirty="0"/>
              <a:t>Myös länteen ajettaessa on huomattavissa keskinopeuksien laskua vaihtuvien opasteiden ollessa päällä. Selkeintä laskua on tapahtunut keskipäivällä vastaavasti kuin idän suuntaan ajettaessa. Mittauspisteessä 1 keskinopeudet ovat matalampia kuin mittauspisteessä 2, sillä länteen ajettaessa mittauspisteessä 2 on 30 km/h vaikutusalue päättynyt. </a:t>
            </a:r>
          </a:p>
          <a:p>
            <a:pPr>
              <a:spcAft>
                <a:spcPts val="450"/>
              </a:spcAft>
            </a:pPr>
            <a:r>
              <a:rPr lang="fi-FI" sz="1050" dirty="0"/>
              <a:t>Jälkeen 2 mittausajankohtana keskinopeudet ovat olleet alhaisempia kuin jälkeen 1 mittausajankohtana ja jälkeen 2 mittauksissa mittauspisteessä 2 nopeudet ovat pysyneet alhaisempina vaikka nopeusrajoitus on noussut. </a:t>
            </a:r>
          </a:p>
        </p:txBody>
      </p:sp>
    </p:spTree>
    <p:extLst>
      <p:ext uri="{BB962C8B-B14F-4D97-AF65-F5344CB8AC3E}">
        <p14:creationId xmlns:p14="http://schemas.microsoft.com/office/powerpoint/2010/main" val="96714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326265" y="639117"/>
            <a:ext cx="8267218" cy="872989"/>
          </a:xfrm>
        </p:spPr>
        <p:txBody>
          <a:bodyPr/>
          <a:lstStyle/>
          <a:p>
            <a:pPr algn="l"/>
            <a:r>
              <a:rPr lang="fi-FI" dirty="0"/>
              <a:t>Tulokset </a:t>
            </a:r>
            <a:br>
              <a:rPr lang="fi-FI" dirty="0"/>
            </a:br>
            <a:r>
              <a:rPr lang="fi-FI" sz="1800" dirty="0">
                <a:solidFill>
                  <a:schemeClr val="accent1"/>
                </a:solidFill>
              </a:rPr>
              <a:t>Tuntikohtaisen keskinopeuden muutos viikonloppuna itään (MP2 saapuva, MP1 poistuva)</a:t>
            </a:r>
            <a:endParaRPr lang="fi-FI" dirty="0"/>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13</a:t>
            </a:fld>
            <a:endParaRPr lang="fi-FI"/>
          </a:p>
        </p:txBody>
      </p:sp>
      <p:cxnSp>
        <p:nvCxnSpPr>
          <p:cNvPr id="13" name="Suora nuoliyhdysviiva 12">
            <a:extLst>
              <a:ext uri="{FF2B5EF4-FFF2-40B4-BE49-F238E27FC236}">
                <a16:creationId xmlns:a16="http://schemas.microsoft.com/office/drawing/2014/main" id="{94A3F567-D55F-485F-9F24-AE98360BCA55}"/>
              </a:ext>
            </a:extLst>
          </p:cNvPr>
          <p:cNvCxnSpPr>
            <a:cxnSpLocks/>
          </p:cNvCxnSpPr>
          <p:nvPr/>
        </p:nvCxnSpPr>
        <p:spPr>
          <a:xfrm>
            <a:off x="6288547" y="416157"/>
            <a:ext cx="2463054" cy="0"/>
          </a:xfrm>
          <a:prstGeom prst="straightConnector1">
            <a:avLst/>
          </a:prstGeom>
          <a:ln w="190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Suorakulmio: Pyöristetyt kulmat 13">
            <a:extLst>
              <a:ext uri="{FF2B5EF4-FFF2-40B4-BE49-F238E27FC236}">
                <a16:creationId xmlns:a16="http://schemas.microsoft.com/office/drawing/2014/main" id="{1E8BE817-C326-414D-8484-B841A8FBBDCB}"/>
              </a:ext>
            </a:extLst>
          </p:cNvPr>
          <p:cNvSpPr/>
          <p:nvPr/>
        </p:nvSpPr>
        <p:spPr>
          <a:xfrm>
            <a:off x="6617730" y="293714"/>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MP2</a:t>
            </a:r>
          </a:p>
        </p:txBody>
      </p:sp>
      <p:sp>
        <p:nvSpPr>
          <p:cNvPr id="17" name="Tekstiruutu 16">
            <a:extLst>
              <a:ext uri="{FF2B5EF4-FFF2-40B4-BE49-F238E27FC236}">
                <a16:creationId xmlns:a16="http://schemas.microsoft.com/office/drawing/2014/main" id="{922D9345-1A9C-4D2C-84C3-61564E95BEBB}"/>
              </a:ext>
            </a:extLst>
          </p:cNvPr>
          <p:cNvSpPr txBox="1"/>
          <p:nvPr/>
        </p:nvSpPr>
        <p:spPr>
          <a:xfrm>
            <a:off x="8733433" y="294247"/>
            <a:ext cx="324128" cy="253916"/>
          </a:xfrm>
          <a:prstGeom prst="rect">
            <a:avLst/>
          </a:prstGeom>
          <a:noFill/>
        </p:spPr>
        <p:txBody>
          <a:bodyPr wrap="none" rtlCol="0">
            <a:spAutoFit/>
          </a:bodyPr>
          <a:lstStyle/>
          <a:p>
            <a:r>
              <a:rPr lang="fi-FI" sz="1050" dirty="0"/>
              <a:t>itä</a:t>
            </a:r>
          </a:p>
        </p:txBody>
      </p:sp>
      <p:sp>
        <p:nvSpPr>
          <p:cNvPr id="18" name="Suorakulmio 17">
            <a:extLst>
              <a:ext uri="{FF2B5EF4-FFF2-40B4-BE49-F238E27FC236}">
                <a16:creationId xmlns:a16="http://schemas.microsoft.com/office/drawing/2014/main" id="{C207EC92-C64D-4751-825A-9F894C4170B7}"/>
              </a:ext>
            </a:extLst>
          </p:cNvPr>
          <p:cNvSpPr/>
          <p:nvPr/>
        </p:nvSpPr>
        <p:spPr>
          <a:xfrm>
            <a:off x="7182293" y="342680"/>
            <a:ext cx="1411190" cy="135262"/>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9" name="Suorakulmio: Pyöristetyt kulmat 18">
            <a:extLst>
              <a:ext uri="{FF2B5EF4-FFF2-40B4-BE49-F238E27FC236}">
                <a16:creationId xmlns:a16="http://schemas.microsoft.com/office/drawing/2014/main" id="{A92ED8C2-AB69-4D57-92D8-8647DE5B0BDD}"/>
              </a:ext>
            </a:extLst>
          </p:cNvPr>
          <p:cNvSpPr/>
          <p:nvPr/>
        </p:nvSpPr>
        <p:spPr>
          <a:xfrm>
            <a:off x="7875271" y="293714"/>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MP1</a:t>
            </a:r>
          </a:p>
        </p:txBody>
      </p:sp>
      <p:sp>
        <p:nvSpPr>
          <p:cNvPr id="11" name="Suorakulmio 10">
            <a:extLst>
              <a:ext uri="{FF2B5EF4-FFF2-40B4-BE49-F238E27FC236}">
                <a16:creationId xmlns:a16="http://schemas.microsoft.com/office/drawing/2014/main" id="{89E57844-3194-4C2E-B91B-1CA6C065B419}"/>
              </a:ext>
            </a:extLst>
          </p:cNvPr>
          <p:cNvSpPr/>
          <p:nvPr/>
        </p:nvSpPr>
        <p:spPr>
          <a:xfrm>
            <a:off x="7182293" y="525080"/>
            <a:ext cx="1059906" cy="213585"/>
          </a:xfrm>
          <a:prstGeom prst="rect">
            <a:avLst/>
          </a:prstGeom>
        </p:spPr>
        <p:txBody>
          <a:bodyPr wrap="none">
            <a:spAutoFit/>
          </a:bodyPr>
          <a:lstStyle/>
          <a:p>
            <a:r>
              <a:rPr lang="fi-FI" sz="788" dirty="0"/>
              <a:t>arkisin klo 7.30-15.30</a:t>
            </a:r>
          </a:p>
        </p:txBody>
      </p:sp>
      <p:sp>
        <p:nvSpPr>
          <p:cNvPr id="12" name="Suorakulmio 11">
            <a:extLst>
              <a:ext uri="{FF2B5EF4-FFF2-40B4-BE49-F238E27FC236}">
                <a16:creationId xmlns:a16="http://schemas.microsoft.com/office/drawing/2014/main" id="{A4E9D726-7D32-4B2E-ACB2-BDC8020E763D}"/>
              </a:ext>
            </a:extLst>
          </p:cNvPr>
          <p:cNvSpPr/>
          <p:nvPr/>
        </p:nvSpPr>
        <p:spPr>
          <a:xfrm>
            <a:off x="6608148" y="5034965"/>
            <a:ext cx="2527736" cy="955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graphicFrame>
        <p:nvGraphicFramePr>
          <p:cNvPr id="15" name="Kaavio 14">
            <a:extLst>
              <a:ext uri="{FF2B5EF4-FFF2-40B4-BE49-F238E27FC236}">
                <a16:creationId xmlns:a16="http://schemas.microsoft.com/office/drawing/2014/main" id="{46A31F14-B01B-4756-8F63-87D3F4E297D2}"/>
              </a:ext>
            </a:extLst>
          </p:cNvPr>
          <p:cNvGraphicFramePr>
            <a:graphicFrameLocks/>
          </p:cNvGraphicFramePr>
          <p:nvPr>
            <p:extLst/>
          </p:nvPr>
        </p:nvGraphicFramePr>
        <p:xfrm>
          <a:off x="201039" y="2384097"/>
          <a:ext cx="4370962" cy="2810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Kaavio 15">
            <a:extLst>
              <a:ext uri="{FF2B5EF4-FFF2-40B4-BE49-F238E27FC236}">
                <a16:creationId xmlns:a16="http://schemas.microsoft.com/office/drawing/2014/main" id="{E2FE7581-1BC5-4468-96A2-91DFB26D078A}"/>
              </a:ext>
            </a:extLst>
          </p:cNvPr>
          <p:cNvGraphicFramePr>
            <a:graphicFrameLocks/>
          </p:cNvGraphicFramePr>
          <p:nvPr>
            <p:extLst/>
          </p:nvPr>
        </p:nvGraphicFramePr>
        <p:xfrm>
          <a:off x="4635821" y="2384097"/>
          <a:ext cx="4370962" cy="2810957"/>
        </p:xfrm>
        <a:graphic>
          <a:graphicData uri="http://schemas.openxmlformats.org/drawingml/2006/chart">
            <c:chart xmlns:c="http://schemas.openxmlformats.org/drawingml/2006/chart" xmlns:r="http://schemas.openxmlformats.org/officeDocument/2006/relationships" r:id="rId3"/>
          </a:graphicData>
        </a:graphic>
      </p:graphicFrame>
      <p:sp>
        <p:nvSpPr>
          <p:cNvPr id="20" name="Sisällön paikkamerkki 2">
            <a:extLst>
              <a:ext uri="{FF2B5EF4-FFF2-40B4-BE49-F238E27FC236}">
                <a16:creationId xmlns:a16="http://schemas.microsoft.com/office/drawing/2014/main" id="{D938049A-2E8E-4F41-9EC8-BBA242DA416E}"/>
              </a:ext>
            </a:extLst>
          </p:cNvPr>
          <p:cNvSpPr>
            <a:spLocks noGrp="1"/>
          </p:cNvSpPr>
          <p:nvPr>
            <p:ph idx="1"/>
          </p:nvPr>
        </p:nvSpPr>
        <p:spPr>
          <a:xfrm>
            <a:off x="457201" y="2105475"/>
            <a:ext cx="8182256" cy="312518"/>
          </a:xfrm>
        </p:spPr>
        <p:txBody>
          <a:bodyPr/>
          <a:lstStyle/>
          <a:p>
            <a:pPr>
              <a:spcAft>
                <a:spcPts val="450"/>
              </a:spcAft>
            </a:pPr>
            <a:r>
              <a:rPr lang="fi-FI" sz="1050" dirty="0"/>
              <a:t>Viikonloppuisin vaihtuvan opasteen ollessa pois päältä, keskinopeudet ovat pysyneet tasaisina eri mittausajankohtina. </a:t>
            </a:r>
          </a:p>
        </p:txBody>
      </p:sp>
    </p:spTree>
    <p:extLst>
      <p:ext uri="{BB962C8B-B14F-4D97-AF65-F5344CB8AC3E}">
        <p14:creationId xmlns:p14="http://schemas.microsoft.com/office/powerpoint/2010/main" val="105182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282293" y="784693"/>
            <a:ext cx="8566713" cy="829583"/>
          </a:xfrm>
        </p:spPr>
        <p:txBody>
          <a:bodyPr/>
          <a:lstStyle/>
          <a:p>
            <a:pPr algn="l"/>
            <a:r>
              <a:rPr lang="fi-FI" dirty="0"/>
              <a:t>Tulokset </a:t>
            </a:r>
            <a:br>
              <a:rPr lang="fi-FI" dirty="0"/>
            </a:br>
            <a:r>
              <a:rPr lang="fi-FI" sz="1800" dirty="0">
                <a:solidFill>
                  <a:schemeClr val="accent1"/>
                </a:solidFill>
              </a:rPr>
              <a:t>Tuntikohtaisen keskinopeuden muutos viikonloppuna länteen (MP2 poistuva, MP1 saapuva)</a:t>
            </a:r>
            <a:endParaRPr lang="fi-FI" dirty="0"/>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14</a:t>
            </a:fld>
            <a:endParaRPr lang="fi-FI"/>
          </a:p>
        </p:txBody>
      </p:sp>
      <p:cxnSp>
        <p:nvCxnSpPr>
          <p:cNvPr id="13" name="Suora nuoliyhdysviiva 12">
            <a:extLst>
              <a:ext uri="{FF2B5EF4-FFF2-40B4-BE49-F238E27FC236}">
                <a16:creationId xmlns:a16="http://schemas.microsoft.com/office/drawing/2014/main" id="{212F576E-BC6F-4ED2-9818-FDEA778D6582}"/>
              </a:ext>
            </a:extLst>
          </p:cNvPr>
          <p:cNvCxnSpPr>
            <a:cxnSpLocks/>
            <a:stCxn id="17" idx="3"/>
          </p:cNvCxnSpPr>
          <p:nvPr/>
        </p:nvCxnSpPr>
        <p:spPr>
          <a:xfrm flipV="1">
            <a:off x="6576146" y="342373"/>
            <a:ext cx="2413682" cy="11541"/>
          </a:xfrm>
          <a:prstGeom prst="straightConnector1">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6" name="Suorakulmio: Pyöristetyt kulmat 15">
            <a:extLst>
              <a:ext uri="{FF2B5EF4-FFF2-40B4-BE49-F238E27FC236}">
                <a16:creationId xmlns:a16="http://schemas.microsoft.com/office/drawing/2014/main" id="{2BE31B6D-6F45-4431-A2BF-6C4CA825A4FE}"/>
              </a:ext>
            </a:extLst>
          </p:cNvPr>
          <p:cNvSpPr/>
          <p:nvPr/>
        </p:nvSpPr>
        <p:spPr>
          <a:xfrm>
            <a:off x="6880320" y="219930"/>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MP2</a:t>
            </a:r>
          </a:p>
        </p:txBody>
      </p:sp>
      <p:sp>
        <p:nvSpPr>
          <p:cNvPr id="17" name="Tekstiruutu 16">
            <a:extLst>
              <a:ext uri="{FF2B5EF4-FFF2-40B4-BE49-F238E27FC236}">
                <a16:creationId xmlns:a16="http://schemas.microsoft.com/office/drawing/2014/main" id="{28872491-F23F-4DE3-9EBC-0ACBA31AF741}"/>
              </a:ext>
            </a:extLst>
          </p:cNvPr>
          <p:cNvSpPr txBox="1"/>
          <p:nvPr/>
        </p:nvSpPr>
        <p:spPr>
          <a:xfrm>
            <a:off x="6143014" y="226956"/>
            <a:ext cx="433132" cy="253916"/>
          </a:xfrm>
          <a:prstGeom prst="rect">
            <a:avLst/>
          </a:prstGeom>
          <a:noFill/>
        </p:spPr>
        <p:txBody>
          <a:bodyPr wrap="none" rtlCol="0">
            <a:spAutoFit/>
          </a:bodyPr>
          <a:lstStyle/>
          <a:p>
            <a:r>
              <a:rPr lang="fi-FI" sz="1050" dirty="0"/>
              <a:t>länsi</a:t>
            </a:r>
          </a:p>
        </p:txBody>
      </p:sp>
      <p:sp>
        <p:nvSpPr>
          <p:cNvPr id="18" name="Suorakulmio 17">
            <a:extLst>
              <a:ext uri="{FF2B5EF4-FFF2-40B4-BE49-F238E27FC236}">
                <a16:creationId xmlns:a16="http://schemas.microsoft.com/office/drawing/2014/main" id="{A5873519-72BB-4021-8675-00B7D5AE43DF}"/>
              </a:ext>
            </a:extLst>
          </p:cNvPr>
          <p:cNvSpPr/>
          <p:nvPr/>
        </p:nvSpPr>
        <p:spPr>
          <a:xfrm>
            <a:off x="7444884" y="268897"/>
            <a:ext cx="1380299" cy="135260"/>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9" name="Suorakulmio: Pyöristetyt kulmat 18">
            <a:extLst>
              <a:ext uri="{FF2B5EF4-FFF2-40B4-BE49-F238E27FC236}">
                <a16:creationId xmlns:a16="http://schemas.microsoft.com/office/drawing/2014/main" id="{33ED0C8F-A697-40D0-AD8B-999F934EE8AF}"/>
              </a:ext>
            </a:extLst>
          </p:cNvPr>
          <p:cNvSpPr/>
          <p:nvPr/>
        </p:nvSpPr>
        <p:spPr>
          <a:xfrm>
            <a:off x="8137862" y="219930"/>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MP1</a:t>
            </a:r>
          </a:p>
        </p:txBody>
      </p:sp>
      <p:sp>
        <p:nvSpPr>
          <p:cNvPr id="11" name="Suorakulmio 10">
            <a:extLst>
              <a:ext uri="{FF2B5EF4-FFF2-40B4-BE49-F238E27FC236}">
                <a16:creationId xmlns:a16="http://schemas.microsoft.com/office/drawing/2014/main" id="{245AD10C-7A0A-4E1F-B58A-DCC138D5A576}"/>
              </a:ext>
            </a:extLst>
          </p:cNvPr>
          <p:cNvSpPr/>
          <p:nvPr/>
        </p:nvSpPr>
        <p:spPr>
          <a:xfrm>
            <a:off x="7444884" y="447888"/>
            <a:ext cx="1059906" cy="213585"/>
          </a:xfrm>
          <a:prstGeom prst="rect">
            <a:avLst/>
          </a:prstGeom>
        </p:spPr>
        <p:txBody>
          <a:bodyPr wrap="none">
            <a:spAutoFit/>
          </a:bodyPr>
          <a:lstStyle/>
          <a:p>
            <a:r>
              <a:rPr lang="fi-FI" sz="788" dirty="0"/>
              <a:t>arkisin klo 7.30-15.30</a:t>
            </a:r>
          </a:p>
        </p:txBody>
      </p:sp>
      <p:sp>
        <p:nvSpPr>
          <p:cNvPr id="12" name="Suorakulmio 11">
            <a:extLst>
              <a:ext uri="{FF2B5EF4-FFF2-40B4-BE49-F238E27FC236}">
                <a16:creationId xmlns:a16="http://schemas.microsoft.com/office/drawing/2014/main" id="{321A9060-1AD4-4978-8616-5AC0D093983D}"/>
              </a:ext>
            </a:extLst>
          </p:cNvPr>
          <p:cNvSpPr/>
          <p:nvPr/>
        </p:nvSpPr>
        <p:spPr>
          <a:xfrm>
            <a:off x="6608148" y="5034965"/>
            <a:ext cx="2527736" cy="955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graphicFrame>
        <p:nvGraphicFramePr>
          <p:cNvPr id="14" name="Kaavio 13">
            <a:extLst>
              <a:ext uri="{FF2B5EF4-FFF2-40B4-BE49-F238E27FC236}">
                <a16:creationId xmlns:a16="http://schemas.microsoft.com/office/drawing/2014/main" id="{73CA3A0C-1693-44E4-87A4-7C4667F53BF5}"/>
              </a:ext>
            </a:extLst>
          </p:cNvPr>
          <p:cNvGraphicFramePr>
            <a:graphicFrameLocks/>
          </p:cNvGraphicFramePr>
          <p:nvPr>
            <p:extLst/>
          </p:nvPr>
        </p:nvGraphicFramePr>
        <p:xfrm>
          <a:off x="329521" y="2487805"/>
          <a:ext cx="4188276" cy="29631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Kaavio 14">
            <a:extLst>
              <a:ext uri="{FF2B5EF4-FFF2-40B4-BE49-F238E27FC236}">
                <a16:creationId xmlns:a16="http://schemas.microsoft.com/office/drawing/2014/main" id="{EE7B774F-EC06-44D2-BED7-F5AB300C8707}"/>
              </a:ext>
            </a:extLst>
          </p:cNvPr>
          <p:cNvGraphicFramePr>
            <a:graphicFrameLocks/>
          </p:cNvGraphicFramePr>
          <p:nvPr>
            <p:extLst/>
          </p:nvPr>
        </p:nvGraphicFramePr>
        <p:xfrm>
          <a:off x="4626205" y="2504583"/>
          <a:ext cx="4286557" cy="2963134"/>
        </p:xfrm>
        <a:graphic>
          <a:graphicData uri="http://schemas.openxmlformats.org/drawingml/2006/chart">
            <c:chart xmlns:c="http://schemas.openxmlformats.org/drawingml/2006/chart" xmlns:r="http://schemas.openxmlformats.org/officeDocument/2006/relationships" r:id="rId3"/>
          </a:graphicData>
        </a:graphic>
      </p:graphicFrame>
      <p:sp>
        <p:nvSpPr>
          <p:cNvPr id="20" name="Sisällön paikkamerkki 2">
            <a:extLst>
              <a:ext uri="{FF2B5EF4-FFF2-40B4-BE49-F238E27FC236}">
                <a16:creationId xmlns:a16="http://schemas.microsoft.com/office/drawing/2014/main" id="{7D2BA374-AECF-41D1-895A-A60506A7082A}"/>
              </a:ext>
            </a:extLst>
          </p:cNvPr>
          <p:cNvSpPr>
            <a:spLocks noGrp="1"/>
          </p:cNvSpPr>
          <p:nvPr>
            <p:ph idx="1"/>
          </p:nvPr>
        </p:nvSpPr>
        <p:spPr>
          <a:xfrm>
            <a:off x="474146" y="2062817"/>
            <a:ext cx="8182256" cy="312518"/>
          </a:xfrm>
        </p:spPr>
        <p:txBody>
          <a:bodyPr/>
          <a:lstStyle/>
          <a:p>
            <a:pPr>
              <a:spcAft>
                <a:spcPts val="450"/>
              </a:spcAft>
            </a:pPr>
            <a:r>
              <a:rPr lang="fi-FI" sz="1050" dirty="0"/>
              <a:t>Viikonloppuisin vaihtuvan opasteen ollessa pois päältä, keskinopeudet ovat pysyneet tasaisina eri mittausajankohtina. </a:t>
            </a:r>
          </a:p>
        </p:txBody>
      </p:sp>
    </p:spTree>
    <p:extLst>
      <p:ext uri="{BB962C8B-B14F-4D97-AF65-F5344CB8AC3E}">
        <p14:creationId xmlns:p14="http://schemas.microsoft.com/office/powerpoint/2010/main" val="645852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42E0B4-6FC7-44D2-965D-7926E51A361F}"/>
              </a:ext>
            </a:extLst>
          </p:cNvPr>
          <p:cNvSpPr>
            <a:spLocks noGrp="1"/>
          </p:cNvSpPr>
          <p:nvPr>
            <p:ph type="title"/>
          </p:nvPr>
        </p:nvSpPr>
        <p:spPr/>
        <p:txBody>
          <a:bodyPr/>
          <a:lstStyle/>
          <a:p>
            <a:pPr algn="l"/>
            <a:r>
              <a:rPr lang="fi-FI" dirty="0"/>
              <a:t>Tulokset </a:t>
            </a:r>
            <a:br>
              <a:rPr lang="fi-FI" dirty="0"/>
            </a:br>
            <a:r>
              <a:rPr lang="fi-FI" sz="1800" dirty="0">
                <a:solidFill>
                  <a:schemeClr val="accent1"/>
                </a:solidFill>
              </a:rPr>
              <a:t>Ylinopeudet arkipäivinä ja viikonloppuina</a:t>
            </a:r>
            <a:endParaRPr lang="fi-FI" dirty="0"/>
          </a:p>
        </p:txBody>
      </p:sp>
      <p:sp>
        <p:nvSpPr>
          <p:cNvPr id="3" name="Sisällön paikkamerkki 2">
            <a:extLst>
              <a:ext uri="{FF2B5EF4-FFF2-40B4-BE49-F238E27FC236}">
                <a16:creationId xmlns:a16="http://schemas.microsoft.com/office/drawing/2014/main" id="{635A8972-7286-4E79-ABE2-BB137E48EB7B}"/>
              </a:ext>
            </a:extLst>
          </p:cNvPr>
          <p:cNvSpPr>
            <a:spLocks noGrp="1"/>
          </p:cNvSpPr>
          <p:nvPr>
            <p:ph idx="1"/>
          </p:nvPr>
        </p:nvSpPr>
        <p:spPr>
          <a:xfrm>
            <a:off x="432302" y="1760400"/>
            <a:ext cx="8254498" cy="3337200"/>
          </a:xfrm>
        </p:spPr>
        <p:txBody>
          <a:bodyPr/>
          <a:lstStyle/>
          <a:p>
            <a:pPr>
              <a:spcAft>
                <a:spcPts val="450"/>
              </a:spcAft>
            </a:pPr>
            <a:r>
              <a:rPr lang="fi-FI" sz="1600" dirty="0"/>
              <a:t>Ylinopeuksia tarkastellessa on otettu huomioon vallitseva nopeusrajoitus. </a:t>
            </a:r>
          </a:p>
          <a:p>
            <a:pPr lvl="1">
              <a:spcAft>
                <a:spcPts val="450"/>
              </a:spcAft>
            </a:pPr>
            <a:r>
              <a:rPr lang="fi-FI" sz="1400" dirty="0"/>
              <a:t>Mittauspisteessä 2 nopeusrajoitus on ollut koko tutkimuksen ajan 40 km/h.</a:t>
            </a:r>
          </a:p>
          <a:p>
            <a:pPr lvl="1">
              <a:spcAft>
                <a:spcPts val="450"/>
              </a:spcAft>
            </a:pPr>
            <a:r>
              <a:rPr lang="fi-FI" sz="1400" dirty="0"/>
              <a:t>Mittauspisteessä 1 nopeusrajoitus on ollut ennen-mittauksessa 40 km/h. Jälkeen-mittauksissa nopeusrajoitus on ollut arkipäivinä 30 km/h kello 7.30 – 15.30 välillä ja muina aikoina 40 km/h. </a:t>
            </a:r>
          </a:p>
          <a:p>
            <a:pPr>
              <a:spcAft>
                <a:spcPts val="450"/>
              </a:spcAft>
            </a:pPr>
            <a:r>
              <a:rPr lang="fi-FI" sz="1600" dirty="0"/>
              <a:t>Ylinopeutta ajavien osuutta on tarkasteltu vertaamalla ylinopeutta ajavien määrää vuorokauden koko liikennemäärään. </a:t>
            </a:r>
          </a:p>
          <a:p>
            <a:pPr>
              <a:spcAft>
                <a:spcPts val="450"/>
              </a:spcAft>
            </a:pPr>
            <a:r>
              <a:rPr lang="fi-FI" sz="1600" dirty="0"/>
              <a:t>Ylinopeutta ajavien osuutta on tarkasteltu erikseen arkiliikenteessä ja viikonlopun liikenteessä. Tulosten koosteet on esitetty kahdella seuraavalla dialla. </a:t>
            </a:r>
          </a:p>
        </p:txBody>
      </p:sp>
      <p:sp>
        <p:nvSpPr>
          <p:cNvPr id="6" name="Dian numeron paikkamerkki 5">
            <a:extLst>
              <a:ext uri="{FF2B5EF4-FFF2-40B4-BE49-F238E27FC236}">
                <a16:creationId xmlns:a16="http://schemas.microsoft.com/office/drawing/2014/main" id="{DE3B0F9B-C211-4882-A33D-D76CFDF9B436}"/>
              </a:ext>
            </a:extLst>
          </p:cNvPr>
          <p:cNvSpPr>
            <a:spLocks noGrp="1"/>
          </p:cNvSpPr>
          <p:nvPr>
            <p:ph type="sldNum" sz="quarter" idx="12"/>
          </p:nvPr>
        </p:nvSpPr>
        <p:spPr/>
        <p:txBody>
          <a:bodyPr/>
          <a:lstStyle/>
          <a:p>
            <a:fld id="{EB59C1E5-9392-4F9A-9014-AC739622B32D}" type="slidenum">
              <a:rPr lang="fi-FI" smtClean="0"/>
              <a:t>15</a:t>
            </a:fld>
            <a:endParaRPr lang="fi-FI"/>
          </a:p>
        </p:txBody>
      </p:sp>
    </p:spTree>
    <p:extLst>
      <p:ext uri="{BB962C8B-B14F-4D97-AF65-F5344CB8AC3E}">
        <p14:creationId xmlns:p14="http://schemas.microsoft.com/office/powerpoint/2010/main" val="113456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395536" y="561350"/>
            <a:ext cx="7740000" cy="931583"/>
          </a:xfrm>
        </p:spPr>
        <p:txBody>
          <a:bodyPr/>
          <a:lstStyle/>
          <a:p>
            <a:pPr algn="l"/>
            <a:r>
              <a:rPr lang="fi-FI" dirty="0"/>
              <a:t>Tulokset </a:t>
            </a:r>
            <a:br>
              <a:rPr lang="fi-FI" dirty="0"/>
            </a:br>
            <a:r>
              <a:rPr lang="fi-FI" sz="1800" dirty="0">
                <a:solidFill>
                  <a:schemeClr val="accent1"/>
                </a:solidFill>
              </a:rPr>
              <a:t>Ylinopeudet arkipäivinä molempiin ajosuuntiin</a:t>
            </a:r>
            <a:endParaRPr lang="fi-FI" dirty="0"/>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16</a:t>
            </a:fld>
            <a:endParaRPr lang="fi-FI"/>
          </a:p>
        </p:txBody>
      </p:sp>
      <p:pic>
        <p:nvPicPr>
          <p:cNvPr id="8" name="Kuva 7">
            <a:extLst>
              <a:ext uri="{FF2B5EF4-FFF2-40B4-BE49-F238E27FC236}">
                <a16:creationId xmlns:a16="http://schemas.microsoft.com/office/drawing/2014/main" id="{C41DD101-444D-44B3-9945-D30C48B98B99}"/>
              </a:ext>
            </a:extLst>
          </p:cNvPr>
          <p:cNvPicPr>
            <a:picLocks noChangeAspect="1"/>
          </p:cNvPicPr>
          <p:nvPr/>
        </p:nvPicPr>
        <p:blipFill>
          <a:blip r:embed="rId2"/>
          <a:stretch>
            <a:fillRect/>
          </a:stretch>
        </p:blipFill>
        <p:spPr>
          <a:xfrm>
            <a:off x="534463" y="1629386"/>
            <a:ext cx="6889697" cy="1542416"/>
          </a:xfrm>
          <a:prstGeom prst="rect">
            <a:avLst/>
          </a:prstGeom>
        </p:spPr>
      </p:pic>
      <p:pic>
        <p:nvPicPr>
          <p:cNvPr id="9" name="Kuva 8">
            <a:extLst>
              <a:ext uri="{FF2B5EF4-FFF2-40B4-BE49-F238E27FC236}">
                <a16:creationId xmlns:a16="http://schemas.microsoft.com/office/drawing/2014/main" id="{3AB0B2B2-C9F9-473F-B038-802C313CE0F3}"/>
              </a:ext>
            </a:extLst>
          </p:cNvPr>
          <p:cNvPicPr>
            <a:picLocks noChangeAspect="1"/>
          </p:cNvPicPr>
          <p:nvPr/>
        </p:nvPicPr>
        <p:blipFill>
          <a:blip r:embed="rId3"/>
          <a:stretch>
            <a:fillRect/>
          </a:stretch>
        </p:blipFill>
        <p:spPr>
          <a:xfrm>
            <a:off x="534463" y="3254854"/>
            <a:ext cx="6889697" cy="1532226"/>
          </a:xfrm>
          <a:prstGeom prst="rect">
            <a:avLst/>
          </a:prstGeom>
        </p:spPr>
      </p:pic>
      <p:sp>
        <p:nvSpPr>
          <p:cNvPr id="7" name="Sisällön paikkamerkki 2">
            <a:extLst>
              <a:ext uri="{FF2B5EF4-FFF2-40B4-BE49-F238E27FC236}">
                <a16:creationId xmlns:a16="http://schemas.microsoft.com/office/drawing/2014/main" id="{0200DD07-C682-46B3-B29D-2386D0C781CA}"/>
              </a:ext>
            </a:extLst>
          </p:cNvPr>
          <p:cNvSpPr>
            <a:spLocks noGrp="1"/>
          </p:cNvSpPr>
          <p:nvPr>
            <p:ph idx="1"/>
          </p:nvPr>
        </p:nvSpPr>
        <p:spPr>
          <a:xfrm>
            <a:off x="534463" y="4946944"/>
            <a:ext cx="7992697" cy="883914"/>
          </a:xfrm>
        </p:spPr>
        <p:txBody>
          <a:bodyPr/>
          <a:lstStyle/>
          <a:p>
            <a:pPr marL="0" indent="0">
              <a:spcAft>
                <a:spcPts val="450"/>
              </a:spcAft>
              <a:buNone/>
            </a:pPr>
            <a:r>
              <a:rPr lang="fi-FI" sz="1200" dirty="0"/>
              <a:t>Itään ajettaessa ylinopeutta on ajettu selkeästi enemmän mittauspisteessä 1 eli alueelle saavuttaessa. Ylinopeuksissa on nähtävissä laskua molemmissa mittauspisteissä jälkeen 2 mittausajankohtana verrattuna jälkeen 1 mittaukseen. </a:t>
            </a:r>
          </a:p>
          <a:p>
            <a:pPr marL="0" indent="0">
              <a:spcAft>
                <a:spcPts val="450"/>
              </a:spcAft>
              <a:buNone/>
            </a:pPr>
            <a:r>
              <a:rPr lang="fi-FI" sz="1200" dirty="0"/>
              <a:t>Länteen ajettaessa tulokset ovat päinvastaisia. Mittauspisteessä 2 eli alueelta poistuttaessa ylinopeutta ajetaan vähemmän. Nopeutta lasketaan näin olleen vaikutusalueella mahdollisesti myös suojatiejärjestelyjen ansiosta. Toisaalta mittauspisteessä 2 nopeusrajoitus on jo noussut takaisin 40 km/h, joten alueen läpi ajetaan todennäköisesti usein myös tasaista nopeutta.  </a:t>
            </a:r>
          </a:p>
        </p:txBody>
      </p:sp>
    </p:spTree>
    <p:extLst>
      <p:ext uri="{BB962C8B-B14F-4D97-AF65-F5344CB8AC3E}">
        <p14:creationId xmlns:p14="http://schemas.microsoft.com/office/powerpoint/2010/main" val="3072984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395536" y="476672"/>
            <a:ext cx="7740000" cy="993819"/>
          </a:xfrm>
        </p:spPr>
        <p:txBody>
          <a:bodyPr/>
          <a:lstStyle/>
          <a:p>
            <a:pPr algn="l"/>
            <a:r>
              <a:rPr lang="fi-FI" dirty="0"/>
              <a:t>Tulokset </a:t>
            </a:r>
            <a:br>
              <a:rPr lang="fi-FI" dirty="0"/>
            </a:br>
            <a:r>
              <a:rPr lang="fi-FI" sz="1800" dirty="0">
                <a:solidFill>
                  <a:schemeClr val="accent1"/>
                </a:solidFill>
              </a:rPr>
              <a:t>Ylinopeudet viikonloppuna molempiin ajosuuntiin</a:t>
            </a:r>
            <a:endParaRPr lang="fi-FI" dirty="0"/>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17</a:t>
            </a:fld>
            <a:endParaRPr lang="fi-FI"/>
          </a:p>
        </p:txBody>
      </p:sp>
      <p:pic>
        <p:nvPicPr>
          <p:cNvPr id="7" name="Kuva 6">
            <a:extLst>
              <a:ext uri="{FF2B5EF4-FFF2-40B4-BE49-F238E27FC236}">
                <a16:creationId xmlns:a16="http://schemas.microsoft.com/office/drawing/2014/main" id="{D867ECBC-7FBE-4928-B933-4E40DDC25A32}"/>
              </a:ext>
            </a:extLst>
          </p:cNvPr>
          <p:cNvPicPr>
            <a:picLocks noChangeAspect="1"/>
          </p:cNvPicPr>
          <p:nvPr/>
        </p:nvPicPr>
        <p:blipFill>
          <a:blip r:embed="rId2"/>
          <a:stretch>
            <a:fillRect/>
          </a:stretch>
        </p:blipFill>
        <p:spPr>
          <a:xfrm>
            <a:off x="503198" y="1576402"/>
            <a:ext cx="6897386" cy="1535792"/>
          </a:xfrm>
          <a:prstGeom prst="rect">
            <a:avLst/>
          </a:prstGeom>
        </p:spPr>
      </p:pic>
      <p:pic>
        <p:nvPicPr>
          <p:cNvPr id="8" name="Kuva 7">
            <a:extLst>
              <a:ext uri="{FF2B5EF4-FFF2-40B4-BE49-F238E27FC236}">
                <a16:creationId xmlns:a16="http://schemas.microsoft.com/office/drawing/2014/main" id="{11598373-3461-40F8-82E6-105CDDD8675B}"/>
              </a:ext>
            </a:extLst>
          </p:cNvPr>
          <p:cNvPicPr>
            <a:picLocks noChangeAspect="1"/>
          </p:cNvPicPr>
          <p:nvPr/>
        </p:nvPicPr>
        <p:blipFill>
          <a:blip r:embed="rId3"/>
          <a:stretch>
            <a:fillRect/>
          </a:stretch>
        </p:blipFill>
        <p:spPr>
          <a:xfrm>
            <a:off x="503198" y="3241097"/>
            <a:ext cx="6890388" cy="1532382"/>
          </a:xfrm>
          <a:prstGeom prst="rect">
            <a:avLst/>
          </a:prstGeom>
        </p:spPr>
      </p:pic>
      <p:sp>
        <p:nvSpPr>
          <p:cNvPr id="9" name="Sisällön paikkamerkki 2">
            <a:extLst>
              <a:ext uri="{FF2B5EF4-FFF2-40B4-BE49-F238E27FC236}">
                <a16:creationId xmlns:a16="http://schemas.microsoft.com/office/drawing/2014/main" id="{4A1C48C8-135E-4412-95B3-150056EDBF8B}"/>
              </a:ext>
            </a:extLst>
          </p:cNvPr>
          <p:cNvSpPr>
            <a:spLocks noGrp="1"/>
          </p:cNvSpPr>
          <p:nvPr>
            <p:ph idx="1"/>
          </p:nvPr>
        </p:nvSpPr>
        <p:spPr>
          <a:xfrm>
            <a:off x="503198" y="4994676"/>
            <a:ext cx="7583760" cy="13287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Aft>
                <a:spcPts val="450"/>
              </a:spcAft>
              <a:buNone/>
            </a:pPr>
            <a:r>
              <a:rPr lang="fi-FI" sz="1200" dirty="0"/>
              <a:t>Viikonloppuisin itään ajettaessa ylinopeuksissa ei ole suurta muutosta eri mittausajankohtina. Mittauspisteen 2 kohdalla ajetaan kuitenkin vähemmän ylinopeutta kuin mittauspisteessä 1. Erityisesti yli 10 km/h ylinopeudet kasvavat mittauspisteessä 1 eli nopeus ylittää 50 km/h.</a:t>
            </a:r>
          </a:p>
          <a:p>
            <a:pPr marL="0" indent="0">
              <a:spcAft>
                <a:spcPts val="450"/>
              </a:spcAft>
              <a:buNone/>
            </a:pPr>
            <a:r>
              <a:rPr lang="fi-FI" sz="1200" dirty="0"/>
              <a:t>Länteen ajettaessa ylinopeuksissa ei ole suurta muutosta eri mittausajankohtina lukuun ottamatta mittauspistettä 1, jossa jälkeen 2 mittausajankohtana on ajettu 1-5 km/h ylinopeutta enemmän kuin muina ajankohtina. Länteen ajettaessa ei ole havaittavissa yhtä suurta eroa mittauspisteiden välillä ylinopeuksien määrässä kuin itään ajettaessa. </a:t>
            </a:r>
          </a:p>
          <a:p>
            <a:pPr>
              <a:spcAft>
                <a:spcPts val="450"/>
              </a:spcAft>
            </a:pPr>
            <a:endParaRPr lang="fi-FI" sz="1200" dirty="0"/>
          </a:p>
        </p:txBody>
      </p:sp>
    </p:spTree>
    <p:extLst>
      <p:ext uri="{BB962C8B-B14F-4D97-AF65-F5344CB8AC3E}">
        <p14:creationId xmlns:p14="http://schemas.microsoft.com/office/powerpoint/2010/main" val="421168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orakulmio 36">
            <a:extLst>
              <a:ext uri="{FF2B5EF4-FFF2-40B4-BE49-F238E27FC236}">
                <a16:creationId xmlns:a16="http://schemas.microsoft.com/office/drawing/2014/main" id="{3C969449-A05B-4E19-9C42-E8C08ECA096D}"/>
              </a:ext>
            </a:extLst>
          </p:cNvPr>
          <p:cNvSpPr/>
          <p:nvPr/>
        </p:nvSpPr>
        <p:spPr>
          <a:xfrm>
            <a:off x="6608148" y="5034965"/>
            <a:ext cx="2527736" cy="955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343860" y="585012"/>
            <a:ext cx="7954325" cy="1043246"/>
          </a:xfrm>
        </p:spPr>
        <p:txBody>
          <a:bodyPr/>
          <a:lstStyle/>
          <a:p>
            <a:pPr algn="l"/>
            <a:r>
              <a:rPr lang="fi-FI" dirty="0"/>
              <a:t>Tulokset </a:t>
            </a:r>
            <a:br>
              <a:rPr lang="fi-FI" dirty="0"/>
            </a:br>
            <a:r>
              <a:rPr lang="fi-FI" sz="1800" dirty="0">
                <a:solidFill>
                  <a:schemeClr val="accent1"/>
                </a:solidFill>
              </a:rPr>
              <a:t>V85 itään arkena  (nopeusjakauman 85. </a:t>
            </a:r>
            <a:r>
              <a:rPr lang="fi-FI" sz="1800" dirty="0" err="1">
                <a:solidFill>
                  <a:schemeClr val="accent1"/>
                </a:solidFill>
              </a:rPr>
              <a:t>persentiili</a:t>
            </a:r>
            <a:r>
              <a:rPr lang="fi-FI" sz="1800" dirty="0">
                <a:solidFill>
                  <a:schemeClr val="accent1"/>
                </a:solidFill>
              </a:rPr>
              <a:t> eli se nopeus, jonka 85 % autoista alittaa)</a:t>
            </a:r>
            <a:endParaRPr lang="fi-FI" dirty="0"/>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18</a:t>
            </a:fld>
            <a:endParaRPr lang="fi-FI"/>
          </a:p>
        </p:txBody>
      </p:sp>
      <p:graphicFrame>
        <p:nvGraphicFramePr>
          <p:cNvPr id="14" name="Kaavio 13">
            <a:extLst>
              <a:ext uri="{FF2B5EF4-FFF2-40B4-BE49-F238E27FC236}">
                <a16:creationId xmlns:a16="http://schemas.microsoft.com/office/drawing/2014/main" id="{326B33BA-9674-42E2-B1EE-7F9DD0B53BE5}"/>
              </a:ext>
            </a:extLst>
          </p:cNvPr>
          <p:cNvGraphicFramePr>
            <a:graphicFrameLocks/>
          </p:cNvGraphicFramePr>
          <p:nvPr>
            <p:extLst/>
          </p:nvPr>
        </p:nvGraphicFramePr>
        <p:xfrm>
          <a:off x="4397112" y="2848554"/>
          <a:ext cx="4014415" cy="2574166"/>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uora nuoliyhdysviiva 14">
            <a:extLst>
              <a:ext uri="{FF2B5EF4-FFF2-40B4-BE49-F238E27FC236}">
                <a16:creationId xmlns:a16="http://schemas.microsoft.com/office/drawing/2014/main" id="{930ECB03-B9B0-44FA-AA0C-39EBE39BEBFF}"/>
              </a:ext>
            </a:extLst>
          </p:cNvPr>
          <p:cNvCxnSpPr>
            <a:cxnSpLocks/>
          </p:cNvCxnSpPr>
          <p:nvPr/>
        </p:nvCxnSpPr>
        <p:spPr>
          <a:xfrm>
            <a:off x="6296174" y="326110"/>
            <a:ext cx="2463054" cy="0"/>
          </a:xfrm>
          <a:prstGeom prst="straightConnector1">
            <a:avLst/>
          </a:prstGeom>
          <a:ln w="190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Suorakulmio: Pyöristetyt kulmat 15">
            <a:extLst>
              <a:ext uri="{FF2B5EF4-FFF2-40B4-BE49-F238E27FC236}">
                <a16:creationId xmlns:a16="http://schemas.microsoft.com/office/drawing/2014/main" id="{E763BB76-EF27-4FE6-9A03-2E998A65177E}"/>
              </a:ext>
            </a:extLst>
          </p:cNvPr>
          <p:cNvSpPr/>
          <p:nvPr/>
        </p:nvSpPr>
        <p:spPr>
          <a:xfrm>
            <a:off x="6625357" y="203667"/>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MP2</a:t>
            </a:r>
          </a:p>
        </p:txBody>
      </p:sp>
      <p:sp>
        <p:nvSpPr>
          <p:cNvPr id="17" name="Tekstiruutu 16">
            <a:extLst>
              <a:ext uri="{FF2B5EF4-FFF2-40B4-BE49-F238E27FC236}">
                <a16:creationId xmlns:a16="http://schemas.microsoft.com/office/drawing/2014/main" id="{B7E14A12-8D61-471F-8F70-59AAD65B5D27}"/>
              </a:ext>
            </a:extLst>
          </p:cNvPr>
          <p:cNvSpPr txBox="1"/>
          <p:nvPr/>
        </p:nvSpPr>
        <p:spPr>
          <a:xfrm>
            <a:off x="8741060" y="204201"/>
            <a:ext cx="324128" cy="253916"/>
          </a:xfrm>
          <a:prstGeom prst="rect">
            <a:avLst/>
          </a:prstGeom>
          <a:noFill/>
        </p:spPr>
        <p:txBody>
          <a:bodyPr wrap="none" rtlCol="0">
            <a:spAutoFit/>
          </a:bodyPr>
          <a:lstStyle/>
          <a:p>
            <a:r>
              <a:rPr lang="fi-FI" sz="1050" dirty="0"/>
              <a:t>itä</a:t>
            </a:r>
          </a:p>
        </p:txBody>
      </p:sp>
      <p:sp>
        <p:nvSpPr>
          <p:cNvPr id="18" name="Suorakulmio 17">
            <a:extLst>
              <a:ext uri="{FF2B5EF4-FFF2-40B4-BE49-F238E27FC236}">
                <a16:creationId xmlns:a16="http://schemas.microsoft.com/office/drawing/2014/main" id="{D2A1DAC1-116C-45EA-92A4-8EA77D5BA661}"/>
              </a:ext>
            </a:extLst>
          </p:cNvPr>
          <p:cNvSpPr/>
          <p:nvPr/>
        </p:nvSpPr>
        <p:spPr>
          <a:xfrm>
            <a:off x="7189920" y="252633"/>
            <a:ext cx="1411190" cy="135262"/>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9" name="Suorakulmio: Pyöristetyt kulmat 18">
            <a:extLst>
              <a:ext uri="{FF2B5EF4-FFF2-40B4-BE49-F238E27FC236}">
                <a16:creationId xmlns:a16="http://schemas.microsoft.com/office/drawing/2014/main" id="{9630BBDA-7DAF-4815-BCE4-B1484C216255}"/>
              </a:ext>
            </a:extLst>
          </p:cNvPr>
          <p:cNvSpPr/>
          <p:nvPr/>
        </p:nvSpPr>
        <p:spPr>
          <a:xfrm>
            <a:off x="7882898" y="203667"/>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MP1</a:t>
            </a:r>
          </a:p>
        </p:txBody>
      </p:sp>
      <p:graphicFrame>
        <p:nvGraphicFramePr>
          <p:cNvPr id="11" name="Kaavio 10">
            <a:extLst>
              <a:ext uri="{FF2B5EF4-FFF2-40B4-BE49-F238E27FC236}">
                <a16:creationId xmlns:a16="http://schemas.microsoft.com/office/drawing/2014/main" id="{9133B7B0-C2BF-4F63-B3BB-21E89F4D9EA9}"/>
              </a:ext>
            </a:extLst>
          </p:cNvPr>
          <p:cNvGraphicFramePr>
            <a:graphicFrameLocks/>
          </p:cNvGraphicFramePr>
          <p:nvPr>
            <p:extLst/>
          </p:nvPr>
        </p:nvGraphicFramePr>
        <p:xfrm>
          <a:off x="461953" y="2848553"/>
          <a:ext cx="3859070" cy="257416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Ryhmä 6">
            <a:extLst>
              <a:ext uri="{FF2B5EF4-FFF2-40B4-BE49-F238E27FC236}">
                <a16:creationId xmlns:a16="http://schemas.microsoft.com/office/drawing/2014/main" id="{5B3F1177-690B-4DDC-BC78-D0C6D364FA1F}"/>
              </a:ext>
            </a:extLst>
          </p:cNvPr>
          <p:cNvGrpSpPr/>
          <p:nvPr/>
        </p:nvGrpSpPr>
        <p:grpSpPr>
          <a:xfrm>
            <a:off x="982993" y="4994173"/>
            <a:ext cx="3179553" cy="207920"/>
            <a:chOff x="1310657" y="5052915"/>
            <a:chExt cx="4239404" cy="277226"/>
          </a:xfrm>
        </p:grpSpPr>
        <p:sp>
          <p:nvSpPr>
            <p:cNvPr id="4" name="Suorakulmio 3">
              <a:extLst>
                <a:ext uri="{FF2B5EF4-FFF2-40B4-BE49-F238E27FC236}">
                  <a16:creationId xmlns:a16="http://schemas.microsoft.com/office/drawing/2014/main" id="{0CCFDD93-ADA8-417D-A0F7-EA61D9F7F0DE}"/>
                </a:ext>
              </a:extLst>
            </p:cNvPr>
            <p:cNvSpPr/>
            <p:nvPr/>
          </p:nvSpPr>
          <p:spPr>
            <a:xfrm>
              <a:off x="1310657" y="5074512"/>
              <a:ext cx="4239404" cy="255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
          <p:nvSpPr>
            <p:cNvPr id="5" name="Tekstiruutu 4">
              <a:extLst>
                <a:ext uri="{FF2B5EF4-FFF2-40B4-BE49-F238E27FC236}">
                  <a16:creationId xmlns:a16="http://schemas.microsoft.com/office/drawing/2014/main" id="{61D28133-DA6E-4D42-8252-7D2150E2E1FB}"/>
                </a:ext>
              </a:extLst>
            </p:cNvPr>
            <p:cNvSpPr txBox="1"/>
            <p:nvPr/>
          </p:nvSpPr>
          <p:spPr>
            <a:xfrm>
              <a:off x="1313614" y="5052915"/>
              <a:ext cx="410797"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ma</a:t>
              </a:r>
            </a:p>
          </p:txBody>
        </p:sp>
        <p:sp>
          <p:nvSpPr>
            <p:cNvPr id="21" name="Tekstiruutu 20">
              <a:extLst>
                <a:ext uri="{FF2B5EF4-FFF2-40B4-BE49-F238E27FC236}">
                  <a16:creationId xmlns:a16="http://schemas.microsoft.com/office/drawing/2014/main" id="{E698926D-1915-421A-A4A0-FE8BA00C538B}"/>
                </a:ext>
              </a:extLst>
            </p:cNvPr>
            <p:cNvSpPr txBox="1"/>
            <p:nvPr/>
          </p:nvSpPr>
          <p:spPr>
            <a:xfrm>
              <a:off x="2010022" y="5052915"/>
              <a:ext cx="318891"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ti</a:t>
              </a:r>
            </a:p>
          </p:txBody>
        </p:sp>
        <p:sp>
          <p:nvSpPr>
            <p:cNvPr id="22" name="Tekstiruutu 21">
              <a:extLst>
                <a:ext uri="{FF2B5EF4-FFF2-40B4-BE49-F238E27FC236}">
                  <a16:creationId xmlns:a16="http://schemas.microsoft.com/office/drawing/2014/main" id="{08102D75-49DD-4F4C-9D08-30A5A015340E}"/>
                </a:ext>
              </a:extLst>
            </p:cNvPr>
            <p:cNvSpPr txBox="1"/>
            <p:nvPr/>
          </p:nvSpPr>
          <p:spPr>
            <a:xfrm>
              <a:off x="2623724" y="5052915"/>
              <a:ext cx="368051"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ke</a:t>
              </a:r>
            </a:p>
          </p:txBody>
        </p:sp>
        <p:sp>
          <p:nvSpPr>
            <p:cNvPr id="23" name="Tekstiruutu 22">
              <a:extLst>
                <a:ext uri="{FF2B5EF4-FFF2-40B4-BE49-F238E27FC236}">
                  <a16:creationId xmlns:a16="http://schemas.microsoft.com/office/drawing/2014/main" id="{3A3DA43F-A245-4002-978B-0FB12F02BDDC}"/>
                </a:ext>
              </a:extLst>
            </p:cNvPr>
            <p:cNvSpPr txBox="1"/>
            <p:nvPr/>
          </p:nvSpPr>
          <p:spPr>
            <a:xfrm>
              <a:off x="3269274" y="5052915"/>
              <a:ext cx="357363"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to</a:t>
              </a:r>
            </a:p>
          </p:txBody>
        </p:sp>
        <p:sp>
          <p:nvSpPr>
            <p:cNvPr id="24" name="Tekstiruutu 23">
              <a:extLst>
                <a:ext uri="{FF2B5EF4-FFF2-40B4-BE49-F238E27FC236}">
                  <a16:creationId xmlns:a16="http://schemas.microsoft.com/office/drawing/2014/main" id="{BB7DF99D-D2E0-4798-9150-80A88359BF02}"/>
                </a:ext>
              </a:extLst>
            </p:cNvPr>
            <p:cNvSpPr txBox="1"/>
            <p:nvPr/>
          </p:nvSpPr>
          <p:spPr>
            <a:xfrm>
              <a:off x="3889377" y="5052915"/>
              <a:ext cx="378736"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pe</a:t>
              </a:r>
            </a:p>
          </p:txBody>
        </p:sp>
        <p:sp>
          <p:nvSpPr>
            <p:cNvPr id="25" name="Tekstiruutu 24">
              <a:extLst>
                <a:ext uri="{FF2B5EF4-FFF2-40B4-BE49-F238E27FC236}">
                  <a16:creationId xmlns:a16="http://schemas.microsoft.com/office/drawing/2014/main" id="{2A688C71-D114-4CFB-B82C-AC782C0C2510}"/>
                </a:ext>
              </a:extLst>
            </p:cNvPr>
            <p:cNvSpPr txBox="1"/>
            <p:nvPr/>
          </p:nvSpPr>
          <p:spPr>
            <a:xfrm>
              <a:off x="4540608" y="5052915"/>
              <a:ext cx="338128"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la</a:t>
              </a:r>
            </a:p>
          </p:txBody>
        </p:sp>
        <p:sp>
          <p:nvSpPr>
            <p:cNvPr id="26" name="Tekstiruutu 25">
              <a:extLst>
                <a:ext uri="{FF2B5EF4-FFF2-40B4-BE49-F238E27FC236}">
                  <a16:creationId xmlns:a16="http://schemas.microsoft.com/office/drawing/2014/main" id="{2F91C31B-C58B-464D-9F2B-4E8E4E2227F6}"/>
                </a:ext>
              </a:extLst>
            </p:cNvPr>
            <p:cNvSpPr txBox="1"/>
            <p:nvPr/>
          </p:nvSpPr>
          <p:spPr>
            <a:xfrm>
              <a:off x="5173568" y="5052915"/>
              <a:ext cx="363776"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su</a:t>
              </a:r>
            </a:p>
          </p:txBody>
        </p:sp>
      </p:grpSp>
      <p:grpSp>
        <p:nvGrpSpPr>
          <p:cNvPr id="27" name="Ryhmä 26">
            <a:extLst>
              <a:ext uri="{FF2B5EF4-FFF2-40B4-BE49-F238E27FC236}">
                <a16:creationId xmlns:a16="http://schemas.microsoft.com/office/drawing/2014/main" id="{545D9D4C-ECD8-4F40-B915-4169880FF8FC}"/>
              </a:ext>
            </a:extLst>
          </p:cNvPr>
          <p:cNvGrpSpPr/>
          <p:nvPr/>
        </p:nvGrpSpPr>
        <p:grpSpPr>
          <a:xfrm>
            <a:off x="5008967" y="4996592"/>
            <a:ext cx="3179553" cy="207920"/>
            <a:chOff x="1310657" y="5052915"/>
            <a:chExt cx="4239404" cy="277226"/>
          </a:xfrm>
        </p:grpSpPr>
        <p:sp>
          <p:nvSpPr>
            <p:cNvPr id="28" name="Suorakulmio 27">
              <a:extLst>
                <a:ext uri="{FF2B5EF4-FFF2-40B4-BE49-F238E27FC236}">
                  <a16:creationId xmlns:a16="http://schemas.microsoft.com/office/drawing/2014/main" id="{F22E1F8D-9891-4D72-9FA7-568D44EF9AD7}"/>
                </a:ext>
              </a:extLst>
            </p:cNvPr>
            <p:cNvSpPr/>
            <p:nvPr/>
          </p:nvSpPr>
          <p:spPr>
            <a:xfrm>
              <a:off x="1310657" y="5074512"/>
              <a:ext cx="4239404" cy="255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
          <p:nvSpPr>
            <p:cNvPr id="29" name="Tekstiruutu 28">
              <a:extLst>
                <a:ext uri="{FF2B5EF4-FFF2-40B4-BE49-F238E27FC236}">
                  <a16:creationId xmlns:a16="http://schemas.microsoft.com/office/drawing/2014/main" id="{D3715329-B550-4A14-B814-87443F3AB374}"/>
                </a:ext>
              </a:extLst>
            </p:cNvPr>
            <p:cNvSpPr txBox="1"/>
            <p:nvPr/>
          </p:nvSpPr>
          <p:spPr>
            <a:xfrm>
              <a:off x="1313614" y="5052915"/>
              <a:ext cx="410797"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ma</a:t>
              </a:r>
            </a:p>
          </p:txBody>
        </p:sp>
        <p:sp>
          <p:nvSpPr>
            <p:cNvPr id="30" name="Tekstiruutu 29">
              <a:extLst>
                <a:ext uri="{FF2B5EF4-FFF2-40B4-BE49-F238E27FC236}">
                  <a16:creationId xmlns:a16="http://schemas.microsoft.com/office/drawing/2014/main" id="{0D069921-62CF-48CC-89D6-DBA913312139}"/>
                </a:ext>
              </a:extLst>
            </p:cNvPr>
            <p:cNvSpPr txBox="1"/>
            <p:nvPr/>
          </p:nvSpPr>
          <p:spPr>
            <a:xfrm>
              <a:off x="2010022" y="5052915"/>
              <a:ext cx="318891"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ti</a:t>
              </a:r>
            </a:p>
          </p:txBody>
        </p:sp>
        <p:sp>
          <p:nvSpPr>
            <p:cNvPr id="31" name="Tekstiruutu 30">
              <a:extLst>
                <a:ext uri="{FF2B5EF4-FFF2-40B4-BE49-F238E27FC236}">
                  <a16:creationId xmlns:a16="http://schemas.microsoft.com/office/drawing/2014/main" id="{7B9E31A9-BD86-4937-A0C1-21FD4DE5BBE8}"/>
                </a:ext>
              </a:extLst>
            </p:cNvPr>
            <p:cNvSpPr txBox="1"/>
            <p:nvPr/>
          </p:nvSpPr>
          <p:spPr>
            <a:xfrm>
              <a:off x="2623724" y="5052915"/>
              <a:ext cx="368051"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ke</a:t>
              </a:r>
            </a:p>
          </p:txBody>
        </p:sp>
        <p:sp>
          <p:nvSpPr>
            <p:cNvPr id="32" name="Tekstiruutu 31">
              <a:extLst>
                <a:ext uri="{FF2B5EF4-FFF2-40B4-BE49-F238E27FC236}">
                  <a16:creationId xmlns:a16="http://schemas.microsoft.com/office/drawing/2014/main" id="{AC05BB21-C551-49D3-9460-B4DA1F311E17}"/>
                </a:ext>
              </a:extLst>
            </p:cNvPr>
            <p:cNvSpPr txBox="1"/>
            <p:nvPr/>
          </p:nvSpPr>
          <p:spPr>
            <a:xfrm>
              <a:off x="3269274" y="5052915"/>
              <a:ext cx="357363"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to</a:t>
              </a:r>
            </a:p>
          </p:txBody>
        </p:sp>
        <p:sp>
          <p:nvSpPr>
            <p:cNvPr id="33" name="Tekstiruutu 32">
              <a:extLst>
                <a:ext uri="{FF2B5EF4-FFF2-40B4-BE49-F238E27FC236}">
                  <a16:creationId xmlns:a16="http://schemas.microsoft.com/office/drawing/2014/main" id="{E9788425-4426-4735-8874-DBDDA1CA8DF5}"/>
                </a:ext>
              </a:extLst>
            </p:cNvPr>
            <p:cNvSpPr txBox="1"/>
            <p:nvPr/>
          </p:nvSpPr>
          <p:spPr>
            <a:xfrm>
              <a:off x="3889377" y="5052915"/>
              <a:ext cx="378736"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pe</a:t>
              </a:r>
            </a:p>
          </p:txBody>
        </p:sp>
        <p:sp>
          <p:nvSpPr>
            <p:cNvPr id="34" name="Tekstiruutu 33">
              <a:extLst>
                <a:ext uri="{FF2B5EF4-FFF2-40B4-BE49-F238E27FC236}">
                  <a16:creationId xmlns:a16="http://schemas.microsoft.com/office/drawing/2014/main" id="{5A14788D-4903-4360-BB83-E7316C15282D}"/>
                </a:ext>
              </a:extLst>
            </p:cNvPr>
            <p:cNvSpPr txBox="1"/>
            <p:nvPr/>
          </p:nvSpPr>
          <p:spPr>
            <a:xfrm>
              <a:off x="4540608" y="5052915"/>
              <a:ext cx="338128"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la</a:t>
              </a:r>
            </a:p>
          </p:txBody>
        </p:sp>
        <p:sp>
          <p:nvSpPr>
            <p:cNvPr id="35" name="Tekstiruutu 34">
              <a:extLst>
                <a:ext uri="{FF2B5EF4-FFF2-40B4-BE49-F238E27FC236}">
                  <a16:creationId xmlns:a16="http://schemas.microsoft.com/office/drawing/2014/main" id="{D0706DC3-07ED-479D-A9C5-C9F5B85A9CD9}"/>
                </a:ext>
              </a:extLst>
            </p:cNvPr>
            <p:cNvSpPr txBox="1"/>
            <p:nvPr/>
          </p:nvSpPr>
          <p:spPr>
            <a:xfrm>
              <a:off x="5173568" y="5052915"/>
              <a:ext cx="363776" cy="276998"/>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su</a:t>
              </a:r>
            </a:p>
          </p:txBody>
        </p:sp>
      </p:grpSp>
      <p:sp>
        <p:nvSpPr>
          <p:cNvPr id="36" name="Sisällön paikkamerkki 2">
            <a:extLst>
              <a:ext uri="{FF2B5EF4-FFF2-40B4-BE49-F238E27FC236}">
                <a16:creationId xmlns:a16="http://schemas.microsoft.com/office/drawing/2014/main" id="{44A4E603-18C0-457A-80F7-9EB5AB991CDC}"/>
              </a:ext>
            </a:extLst>
          </p:cNvPr>
          <p:cNvSpPr txBox="1">
            <a:spLocks/>
          </p:cNvSpPr>
          <p:nvPr/>
        </p:nvSpPr>
        <p:spPr>
          <a:xfrm>
            <a:off x="480872" y="2186059"/>
            <a:ext cx="8182256" cy="537810"/>
          </a:xfrm>
          <a:prstGeom prst="rect">
            <a:avLst/>
          </a:prstGeom>
        </p:spPr>
        <p:txBody>
          <a:bodyPr vert="horz" lIns="68580" tIns="34290" rIns="68580" bIns="3429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a:spcAft>
                <a:spcPts val="450"/>
              </a:spcAft>
            </a:pPr>
            <a:r>
              <a:rPr lang="fi-FI" sz="1050" dirty="0"/>
              <a:t>Idän suuntaan ajettaessa mittauspisteessä 2 V85 nopeudet ovat jälkeen 1 mittauksessa nousseet ja jälkeen 2 mittauksessa laskeneet samalle tasolle ennen mittausten kanssa. Mittauspisteessä 1 puolestaan muutokset ovat vaihdelleet eri arkipäivinä. </a:t>
            </a:r>
          </a:p>
          <a:p>
            <a:pPr>
              <a:spcAft>
                <a:spcPts val="450"/>
              </a:spcAft>
            </a:pPr>
            <a:r>
              <a:rPr lang="fi-FI" sz="1050" dirty="0"/>
              <a:t>Tulosten perusteella osuudella ajetaan edelleen ylinopeutta, vaikka korkeammat nopeuden ylitykset on karsittu pois aineistosta. </a:t>
            </a:r>
          </a:p>
        </p:txBody>
      </p:sp>
    </p:spTree>
    <p:extLst>
      <p:ext uri="{BB962C8B-B14F-4D97-AF65-F5344CB8AC3E}">
        <p14:creationId xmlns:p14="http://schemas.microsoft.com/office/powerpoint/2010/main" val="240092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orakulmio 36">
            <a:extLst>
              <a:ext uri="{FF2B5EF4-FFF2-40B4-BE49-F238E27FC236}">
                <a16:creationId xmlns:a16="http://schemas.microsoft.com/office/drawing/2014/main" id="{50244A09-3F19-4585-824D-5467D33A1C8E}"/>
              </a:ext>
            </a:extLst>
          </p:cNvPr>
          <p:cNvSpPr/>
          <p:nvPr/>
        </p:nvSpPr>
        <p:spPr>
          <a:xfrm>
            <a:off x="6608148" y="5034965"/>
            <a:ext cx="2527736" cy="955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457201" y="1086750"/>
            <a:ext cx="8186925" cy="881670"/>
          </a:xfrm>
        </p:spPr>
        <p:txBody>
          <a:bodyPr/>
          <a:lstStyle/>
          <a:p>
            <a:r>
              <a:rPr lang="fi-FI" dirty="0"/>
              <a:t>Tulokset </a:t>
            </a:r>
            <a:br>
              <a:rPr lang="fi-FI" dirty="0"/>
            </a:br>
            <a:r>
              <a:rPr lang="fi-FI" sz="1800" dirty="0">
                <a:solidFill>
                  <a:schemeClr val="accent1"/>
                </a:solidFill>
              </a:rPr>
              <a:t>V85 länteen arkena (nopeusjakauman 85. </a:t>
            </a:r>
            <a:r>
              <a:rPr lang="fi-FI" sz="1800" dirty="0" err="1">
                <a:solidFill>
                  <a:schemeClr val="accent1"/>
                </a:solidFill>
              </a:rPr>
              <a:t>persentiili</a:t>
            </a:r>
            <a:r>
              <a:rPr lang="fi-FI" sz="1800" dirty="0">
                <a:solidFill>
                  <a:schemeClr val="accent1"/>
                </a:solidFill>
              </a:rPr>
              <a:t> eli se nopeus, jonka 85 % autoista alittaa)</a:t>
            </a:r>
            <a:endParaRPr lang="fi-FI" dirty="0"/>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19</a:t>
            </a:fld>
            <a:endParaRPr lang="fi-FI"/>
          </a:p>
        </p:txBody>
      </p:sp>
      <p:graphicFrame>
        <p:nvGraphicFramePr>
          <p:cNvPr id="12" name="Kaavio 11">
            <a:extLst>
              <a:ext uri="{FF2B5EF4-FFF2-40B4-BE49-F238E27FC236}">
                <a16:creationId xmlns:a16="http://schemas.microsoft.com/office/drawing/2014/main" id="{4F8EA56B-C0F1-4BE0-B3BF-BEA523C13C40}"/>
              </a:ext>
            </a:extLst>
          </p:cNvPr>
          <p:cNvGraphicFramePr>
            <a:graphicFrameLocks/>
          </p:cNvGraphicFramePr>
          <p:nvPr>
            <p:extLst/>
          </p:nvPr>
        </p:nvGraphicFramePr>
        <p:xfrm>
          <a:off x="419219" y="3010302"/>
          <a:ext cx="4099628" cy="2611898"/>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uora nuoliyhdysviiva 13">
            <a:extLst>
              <a:ext uri="{FF2B5EF4-FFF2-40B4-BE49-F238E27FC236}">
                <a16:creationId xmlns:a16="http://schemas.microsoft.com/office/drawing/2014/main" id="{2E3D7FF3-513E-4D2B-9F45-5FDAC0DF7E65}"/>
              </a:ext>
            </a:extLst>
          </p:cNvPr>
          <p:cNvCxnSpPr>
            <a:cxnSpLocks/>
            <a:stCxn id="16" idx="3"/>
          </p:cNvCxnSpPr>
          <p:nvPr/>
        </p:nvCxnSpPr>
        <p:spPr>
          <a:xfrm flipV="1">
            <a:off x="6025845" y="1233234"/>
            <a:ext cx="2413682" cy="11541"/>
          </a:xfrm>
          <a:prstGeom prst="straightConnector1">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5" name="Suorakulmio: Pyöristetyt kulmat 14">
            <a:extLst>
              <a:ext uri="{FF2B5EF4-FFF2-40B4-BE49-F238E27FC236}">
                <a16:creationId xmlns:a16="http://schemas.microsoft.com/office/drawing/2014/main" id="{C604EA71-2BA5-4FA9-9F3F-B56FC31F4B3E}"/>
              </a:ext>
            </a:extLst>
          </p:cNvPr>
          <p:cNvSpPr/>
          <p:nvPr/>
        </p:nvSpPr>
        <p:spPr>
          <a:xfrm>
            <a:off x="6330019" y="1110791"/>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MP2</a:t>
            </a:r>
          </a:p>
        </p:txBody>
      </p:sp>
      <p:sp>
        <p:nvSpPr>
          <p:cNvPr id="16" name="Tekstiruutu 15">
            <a:extLst>
              <a:ext uri="{FF2B5EF4-FFF2-40B4-BE49-F238E27FC236}">
                <a16:creationId xmlns:a16="http://schemas.microsoft.com/office/drawing/2014/main" id="{BE21FCF9-AE2E-4DB5-85A3-57EB0E386CF5}"/>
              </a:ext>
            </a:extLst>
          </p:cNvPr>
          <p:cNvSpPr txBox="1"/>
          <p:nvPr/>
        </p:nvSpPr>
        <p:spPr>
          <a:xfrm>
            <a:off x="5592713" y="1117817"/>
            <a:ext cx="433132" cy="253916"/>
          </a:xfrm>
          <a:prstGeom prst="rect">
            <a:avLst/>
          </a:prstGeom>
          <a:noFill/>
        </p:spPr>
        <p:txBody>
          <a:bodyPr wrap="none" rtlCol="0">
            <a:spAutoFit/>
          </a:bodyPr>
          <a:lstStyle/>
          <a:p>
            <a:r>
              <a:rPr lang="fi-FI" sz="1050" dirty="0"/>
              <a:t>länsi</a:t>
            </a:r>
          </a:p>
        </p:txBody>
      </p:sp>
      <p:sp>
        <p:nvSpPr>
          <p:cNvPr id="17" name="Suorakulmio 16">
            <a:extLst>
              <a:ext uri="{FF2B5EF4-FFF2-40B4-BE49-F238E27FC236}">
                <a16:creationId xmlns:a16="http://schemas.microsoft.com/office/drawing/2014/main" id="{EB496A8D-8F04-4D2F-A902-C471BE24FD52}"/>
              </a:ext>
            </a:extLst>
          </p:cNvPr>
          <p:cNvSpPr/>
          <p:nvPr/>
        </p:nvSpPr>
        <p:spPr>
          <a:xfrm>
            <a:off x="6894583" y="1159758"/>
            <a:ext cx="1380299" cy="135260"/>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8" name="Suorakulmio: Pyöristetyt kulmat 17">
            <a:extLst>
              <a:ext uri="{FF2B5EF4-FFF2-40B4-BE49-F238E27FC236}">
                <a16:creationId xmlns:a16="http://schemas.microsoft.com/office/drawing/2014/main" id="{CF7D0A8D-0131-4BC7-B540-60C3C282A6C5}"/>
              </a:ext>
            </a:extLst>
          </p:cNvPr>
          <p:cNvSpPr/>
          <p:nvPr/>
        </p:nvSpPr>
        <p:spPr>
          <a:xfrm>
            <a:off x="7587561" y="1110791"/>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MP1</a:t>
            </a:r>
          </a:p>
        </p:txBody>
      </p:sp>
      <p:sp>
        <p:nvSpPr>
          <p:cNvPr id="11" name="Sisällön paikkamerkki 2">
            <a:extLst>
              <a:ext uri="{FF2B5EF4-FFF2-40B4-BE49-F238E27FC236}">
                <a16:creationId xmlns:a16="http://schemas.microsoft.com/office/drawing/2014/main" id="{F6F4F764-1DA6-41AE-B52A-980B1931C501}"/>
              </a:ext>
            </a:extLst>
          </p:cNvPr>
          <p:cNvSpPr>
            <a:spLocks noGrp="1"/>
          </p:cNvSpPr>
          <p:nvPr>
            <p:ph idx="1"/>
          </p:nvPr>
        </p:nvSpPr>
        <p:spPr>
          <a:xfrm>
            <a:off x="2563935" y="-399845"/>
            <a:ext cx="2915422" cy="230832"/>
          </a:xfrm>
        </p:spPr>
        <p:txBody>
          <a:bodyPr/>
          <a:lstStyle/>
          <a:p>
            <a:r>
              <a:rPr lang="fi-FI" dirty="0">
                <a:highlight>
                  <a:srgbClr val="FFFF00"/>
                </a:highlight>
              </a:rPr>
              <a:t>Mikä ajankohta?</a:t>
            </a:r>
          </a:p>
        </p:txBody>
      </p:sp>
      <p:graphicFrame>
        <p:nvGraphicFramePr>
          <p:cNvPr id="19" name="Kaavio 18">
            <a:extLst>
              <a:ext uri="{FF2B5EF4-FFF2-40B4-BE49-F238E27FC236}">
                <a16:creationId xmlns:a16="http://schemas.microsoft.com/office/drawing/2014/main" id="{AE9E858A-C6EB-4559-9C46-F2F32823B2FB}"/>
              </a:ext>
            </a:extLst>
          </p:cNvPr>
          <p:cNvGraphicFramePr>
            <a:graphicFrameLocks/>
          </p:cNvGraphicFramePr>
          <p:nvPr>
            <p:extLst/>
          </p:nvPr>
        </p:nvGraphicFramePr>
        <p:xfrm>
          <a:off x="4749548" y="3010301"/>
          <a:ext cx="4099628" cy="2611898"/>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Ryhmä 12">
            <a:extLst>
              <a:ext uri="{FF2B5EF4-FFF2-40B4-BE49-F238E27FC236}">
                <a16:creationId xmlns:a16="http://schemas.microsoft.com/office/drawing/2014/main" id="{D83F109F-8C49-455A-962A-64F3FD689C67}"/>
              </a:ext>
            </a:extLst>
          </p:cNvPr>
          <p:cNvGrpSpPr/>
          <p:nvPr/>
        </p:nvGrpSpPr>
        <p:grpSpPr>
          <a:xfrm>
            <a:off x="952611" y="5167791"/>
            <a:ext cx="3445076" cy="207749"/>
            <a:chOff x="1310657" y="5052915"/>
            <a:chExt cx="4239404" cy="282902"/>
          </a:xfrm>
        </p:grpSpPr>
        <p:sp>
          <p:nvSpPr>
            <p:cNvPr id="20" name="Suorakulmio 19">
              <a:extLst>
                <a:ext uri="{FF2B5EF4-FFF2-40B4-BE49-F238E27FC236}">
                  <a16:creationId xmlns:a16="http://schemas.microsoft.com/office/drawing/2014/main" id="{92F895D5-EE5C-4BD9-9FE2-0A312C8761F4}"/>
                </a:ext>
              </a:extLst>
            </p:cNvPr>
            <p:cNvSpPr/>
            <p:nvPr/>
          </p:nvSpPr>
          <p:spPr>
            <a:xfrm>
              <a:off x="1310657" y="5074512"/>
              <a:ext cx="4239404" cy="255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
          <p:nvSpPr>
            <p:cNvPr id="21" name="Tekstiruutu 20">
              <a:extLst>
                <a:ext uri="{FF2B5EF4-FFF2-40B4-BE49-F238E27FC236}">
                  <a16:creationId xmlns:a16="http://schemas.microsoft.com/office/drawing/2014/main" id="{28D94CC2-8FC2-4B75-AAE3-937A8212914B}"/>
                </a:ext>
              </a:extLst>
            </p:cNvPr>
            <p:cNvSpPr txBox="1"/>
            <p:nvPr/>
          </p:nvSpPr>
          <p:spPr>
            <a:xfrm>
              <a:off x="1313614" y="5052915"/>
              <a:ext cx="379136"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ma</a:t>
              </a:r>
            </a:p>
          </p:txBody>
        </p:sp>
        <p:sp>
          <p:nvSpPr>
            <p:cNvPr id="22" name="Tekstiruutu 21">
              <a:extLst>
                <a:ext uri="{FF2B5EF4-FFF2-40B4-BE49-F238E27FC236}">
                  <a16:creationId xmlns:a16="http://schemas.microsoft.com/office/drawing/2014/main" id="{FFA8DB5C-AD41-40D0-A496-C7EE64E7FB2A}"/>
                </a:ext>
              </a:extLst>
            </p:cNvPr>
            <p:cNvSpPr txBox="1"/>
            <p:nvPr/>
          </p:nvSpPr>
          <p:spPr>
            <a:xfrm>
              <a:off x="2010021" y="5052915"/>
              <a:ext cx="294313"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ti</a:t>
              </a:r>
            </a:p>
          </p:txBody>
        </p:sp>
        <p:sp>
          <p:nvSpPr>
            <p:cNvPr id="23" name="Tekstiruutu 22">
              <a:extLst>
                <a:ext uri="{FF2B5EF4-FFF2-40B4-BE49-F238E27FC236}">
                  <a16:creationId xmlns:a16="http://schemas.microsoft.com/office/drawing/2014/main" id="{55A7851E-1E49-4DA4-8588-8FC9DC5016E4}"/>
                </a:ext>
              </a:extLst>
            </p:cNvPr>
            <p:cNvSpPr txBox="1"/>
            <p:nvPr/>
          </p:nvSpPr>
          <p:spPr>
            <a:xfrm>
              <a:off x="2623723" y="5052915"/>
              <a:ext cx="339684"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ke</a:t>
              </a:r>
            </a:p>
          </p:txBody>
        </p:sp>
        <p:sp>
          <p:nvSpPr>
            <p:cNvPr id="24" name="Tekstiruutu 23">
              <a:extLst>
                <a:ext uri="{FF2B5EF4-FFF2-40B4-BE49-F238E27FC236}">
                  <a16:creationId xmlns:a16="http://schemas.microsoft.com/office/drawing/2014/main" id="{9974758C-C029-4252-9714-867270E878C9}"/>
                </a:ext>
              </a:extLst>
            </p:cNvPr>
            <p:cNvSpPr txBox="1"/>
            <p:nvPr/>
          </p:nvSpPr>
          <p:spPr>
            <a:xfrm>
              <a:off x="3247910" y="5052915"/>
              <a:ext cx="329820"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to</a:t>
              </a:r>
            </a:p>
          </p:txBody>
        </p:sp>
        <p:sp>
          <p:nvSpPr>
            <p:cNvPr id="25" name="Tekstiruutu 24">
              <a:extLst>
                <a:ext uri="{FF2B5EF4-FFF2-40B4-BE49-F238E27FC236}">
                  <a16:creationId xmlns:a16="http://schemas.microsoft.com/office/drawing/2014/main" id="{8558A72F-8E90-4EFA-9A96-C7B5BA012E21}"/>
                </a:ext>
              </a:extLst>
            </p:cNvPr>
            <p:cNvSpPr txBox="1"/>
            <p:nvPr/>
          </p:nvSpPr>
          <p:spPr>
            <a:xfrm>
              <a:off x="3889377" y="5052915"/>
              <a:ext cx="349546"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pe</a:t>
              </a:r>
            </a:p>
          </p:txBody>
        </p:sp>
        <p:sp>
          <p:nvSpPr>
            <p:cNvPr id="26" name="Tekstiruutu 25">
              <a:extLst>
                <a:ext uri="{FF2B5EF4-FFF2-40B4-BE49-F238E27FC236}">
                  <a16:creationId xmlns:a16="http://schemas.microsoft.com/office/drawing/2014/main" id="{78B6B829-F207-40C4-B3F6-987D1E1A2E2F}"/>
                </a:ext>
              </a:extLst>
            </p:cNvPr>
            <p:cNvSpPr txBox="1"/>
            <p:nvPr/>
          </p:nvSpPr>
          <p:spPr>
            <a:xfrm>
              <a:off x="4524583" y="5052915"/>
              <a:ext cx="312067"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la</a:t>
              </a:r>
            </a:p>
          </p:txBody>
        </p:sp>
        <p:sp>
          <p:nvSpPr>
            <p:cNvPr id="27" name="Tekstiruutu 26">
              <a:extLst>
                <a:ext uri="{FF2B5EF4-FFF2-40B4-BE49-F238E27FC236}">
                  <a16:creationId xmlns:a16="http://schemas.microsoft.com/office/drawing/2014/main" id="{4BFEB540-F728-42D1-B1E1-A5CCAC584BE0}"/>
                </a:ext>
              </a:extLst>
            </p:cNvPr>
            <p:cNvSpPr txBox="1"/>
            <p:nvPr/>
          </p:nvSpPr>
          <p:spPr>
            <a:xfrm>
              <a:off x="5141521" y="5052915"/>
              <a:ext cx="335739"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su</a:t>
              </a:r>
            </a:p>
          </p:txBody>
        </p:sp>
      </p:grpSp>
      <p:grpSp>
        <p:nvGrpSpPr>
          <p:cNvPr id="28" name="Ryhmä 27">
            <a:extLst>
              <a:ext uri="{FF2B5EF4-FFF2-40B4-BE49-F238E27FC236}">
                <a16:creationId xmlns:a16="http://schemas.microsoft.com/office/drawing/2014/main" id="{C8B90C94-F555-47C8-BDF6-A79106066B99}"/>
              </a:ext>
            </a:extLst>
          </p:cNvPr>
          <p:cNvGrpSpPr/>
          <p:nvPr/>
        </p:nvGrpSpPr>
        <p:grpSpPr>
          <a:xfrm>
            <a:off x="5311926" y="5156406"/>
            <a:ext cx="3445076" cy="207749"/>
            <a:chOff x="1310657" y="5052915"/>
            <a:chExt cx="4239404" cy="282902"/>
          </a:xfrm>
        </p:grpSpPr>
        <p:sp>
          <p:nvSpPr>
            <p:cNvPr id="29" name="Suorakulmio 28">
              <a:extLst>
                <a:ext uri="{FF2B5EF4-FFF2-40B4-BE49-F238E27FC236}">
                  <a16:creationId xmlns:a16="http://schemas.microsoft.com/office/drawing/2014/main" id="{9A57EDA1-059D-4223-803B-6EEC7B0464FE}"/>
                </a:ext>
              </a:extLst>
            </p:cNvPr>
            <p:cNvSpPr/>
            <p:nvPr/>
          </p:nvSpPr>
          <p:spPr>
            <a:xfrm>
              <a:off x="1310657" y="5074512"/>
              <a:ext cx="4239404" cy="255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p>
          </p:txBody>
        </p:sp>
        <p:sp>
          <p:nvSpPr>
            <p:cNvPr id="30" name="Tekstiruutu 29">
              <a:extLst>
                <a:ext uri="{FF2B5EF4-FFF2-40B4-BE49-F238E27FC236}">
                  <a16:creationId xmlns:a16="http://schemas.microsoft.com/office/drawing/2014/main" id="{A436BEC3-07E3-4959-B180-CC2A558F24F2}"/>
                </a:ext>
              </a:extLst>
            </p:cNvPr>
            <p:cNvSpPr txBox="1"/>
            <p:nvPr/>
          </p:nvSpPr>
          <p:spPr>
            <a:xfrm>
              <a:off x="1313614" y="5052915"/>
              <a:ext cx="379136"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ma</a:t>
              </a:r>
            </a:p>
          </p:txBody>
        </p:sp>
        <p:sp>
          <p:nvSpPr>
            <p:cNvPr id="31" name="Tekstiruutu 30">
              <a:extLst>
                <a:ext uri="{FF2B5EF4-FFF2-40B4-BE49-F238E27FC236}">
                  <a16:creationId xmlns:a16="http://schemas.microsoft.com/office/drawing/2014/main" id="{2EC91968-9082-483C-836A-04705E6BD08E}"/>
                </a:ext>
              </a:extLst>
            </p:cNvPr>
            <p:cNvSpPr txBox="1"/>
            <p:nvPr/>
          </p:nvSpPr>
          <p:spPr>
            <a:xfrm>
              <a:off x="1983316" y="5052915"/>
              <a:ext cx="294313"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ti</a:t>
              </a:r>
            </a:p>
          </p:txBody>
        </p:sp>
        <p:sp>
          <p:nvSpPr>
            <p:cNvPr id="32" name="Tekstiruutu 31">
              <a:extLst>
                <a:ext uri="{FF2B5EF4-FFF2-40B4-BE49-F238E27FC236}">
                  <a16:creationId xmlns:a16="http://schemas.microsoft.com/office/drawing/2014/main" id="{CB5CBF68-4FF4-4CD4-8E94-3B510FEBC5EF}"/>
                </a:ext>
              </a:extLst>
            </p:cNvPr>
            <p:cNvSpPr txBox="1"/>
            <p:nvPr/>
          </p:nvSpPr>
          <p:spPr>
            <a:xfrm>
              <a:off x="2597019" y="5052915"/>
              <a:ext cx="339684"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ke</a:t>
              </a:r>
            </a:p>
          </p:txBody>
        </p:sp>
        <p:sp>
          <p:nvSpPr>
            <p:cNvPr id="33" name="Tekstiruutu 32">
              <a:extLst>
                <a:ext uri="{FF2B5EF4-FFF2-40B4-BE49-F238E27FC236}">
                  <a16:creationId xmlns:a16="http://schemas.microsoft.com/office/drawing/2014/main" id="{70718982-51BE-4F4F-A226-7C0AF5423056}"/>
                </a:ext>
              </a:extLst>
            </p:cNvPr>
            <p:cNvSpPr txBox="1"/>
            <p:nvPr/>
          </p:nvSpPr>
          <p:spPr>
            <a:xfrm>
              <a:off x="3210519" y="5052915"/>
              <a:ext cx="329820"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to</a:t>
              </a:r>
            </a:p>
          </p:txBody>
        </p:sp>
        <p:sp>
          <p:nvSpPr>
            <p:cNvPr id="34" name="Tekstiruutu 33">
              <a:extLst>
                <a:ext uri="{FF2B5EF4-FFF2-40B4-BE49-F238E27FC236}">
                  <a16:creationId xmlns:a16="http://schemas.microsoft.com/office/drawing/2014/main" id="{4A52782B-DDCC-4D18-BDF3-98BA00805DF7}"/>
                </a:ext>
              </a:extLst>
            </p:cNvPr>
            <p:cNvSpPr txBox="1"/>
            <p:nvPr/>
          </p:nvSpPr>
          <p:spPr>
            <a:xfrm>
              <a:off x="3841308" y="5052915"/>
              <a:ext cx="349546"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pe</a:t>
              </a:r>
            </a:p>
          </p:txBody>
        </p:sp>
        <p:sp>
          <p:nvSpPr>
            <p:cNvPr id="35" name="Tekstiruutu 34">
              <a:extLst>
                <a:ext uri="{FF2B5EF4-FFF2-40B4-BE49-F238E27FC236}">
                  <a16:creationId xmlns:a16="http://schemas.microsoft.com/office/drawing/2014/main" id="{320806F2-47F7-48EA-8C57-55CC91CC0D8F}"/>
                </a:ext>
              </a:extLst>
            </p:cNvPr>
            <p:cNvSpPr txBox="1"/>
            <p:nvPr/>
          </p:nvSpPr>
          <p:spPr>
            <a:xfrm>
              <a:off x="4503220" y="5052915"/>
              <a:ext cx="312067"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la</a:t>
              </a:r>
            </a:p>
          </p:txBody>
        </p:sp>
        <p:sp>
          <p:nvSpPr>
            <p:cNvPr id="36" name="Tekstiruutu 35">
              <a:extLst>
                <a:ext uri="{FF2B5EF4-FFF2-40B4-BE49-F238E27FC236}">
                  <a16:creationId xmlns:a16="http://schemas.microsoft.com/office/drawing/2014/main" id="{993CFC76-F767-45ED-9C91-C4ED5F5B70F5}"/>
                </a:ext>
              </a:extLst>
            </p:cNvPr>
            <p:cNvSpPr txBox="1"/>
            <p:nvPr/>
          </p:nvSpPr>
          <p:spPr>
            <a:xfrm>
              <a:off x="5109473" y="5052915"/>
              <a:ext cx="335739" cy="282902"/>
            </a:xfrm>
            <a:prstGeom prst="rect">
              <a:avLst/>
            </a:prstGeom>
            <a:noFill/>
          </p:spPr>
          <p:txBody>
            <a:bodyPr wrap="none" rtlCol="0">
              <a:spAutoFit/>
            </a:bodyPr>
            <a:lstStyle/>
            <a:p>
              <a:r>
                <a:rPr lang="fi-FI" sz="750" dirty="0">
                  <a:solidFill>
                    <a:schemeClr val="tx1">
                      <a:lumMod val="65000"/>
                      <a:lumOff val="35000"/>
                    </a:schemeClr>
                  </a:solidFill>
                  <a:latin typeface="Calibri" panose="020F0502020204030204" pitchFamily="34" charset="0"/>
                  <a:cs typeface="Calibri" panose="020F0502020204030204" pitchFamily="34" charset="0"/>
                </a:rPr>
                <a:t>su</a:t>
              </a:r>
            </a:p>
          </p:txBody>
        </p:sp>
      </p:grpSp>
      <p:sp>
        <p:nvSpPr>
          <p:cNvPr id="38" name="Sisällön paikkamerkki 2">
            <a:extLst>
              <a:ext uri="{FF2B5EF4-FFF2-40B4-BE49-F238E27FC236}">
                <a16:creationId xmlns:a16="http://schemas.microsoft.com/office/drawing/2014/main" id="{503317AD-D84F-4451-9740-EDE28E692116}"/>
              </a:ext>
            </a:extLst>
          </p:cNvPr>
          <p:cNvSpPr txBox="1">
            <a:spLocks/>
          </p:cNvSpPr>
          <p:nvPr/>
        </p:nvSpPr>
        <p:spPr>
          <a:xfrm>
            <a:off x="480872" y="2055770"/>
            <a:ext cx="8182256" cy="931762"/>
          </a:xfrm>
          <a:prstGeom prst="rect">
            <a:avLst/>
          </a:prstGeom>
        </p:spPr>
        <p:txBody>
          <a:bodyPr vert="horz" lIns="68580" tIns="34290" rIns="68580" bIns="3429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a:spcAft>
                <a:spcPts val="450"/>
              </a:spcAft>
            </a:pPr>
            <a:r>
              <a:rPr lang="fi-FI" sz="1050" dirty="0"/>
              <a:t>Lännen suuntaan ajettaessa mittauspisteessä 2 V85 nopeudet ovat jälkeen 1 mittauksessa nousseet ja jälkeen 2 mittauksessa laskeneet samalle tasolle ennen mittausten kanssa vastaavasti kuin itään ajettaessa vaikka ajosuunta on eri. Mittauspisteessä 1 puolestaan muutokset ovat vaihdelleet eri arkipäivinä. </a:t>
            </a:r>
          </a:p>
          <a:p>
            <a:pPr>
              <a:spcAft>
                <a:spcPts val="450"/>
              </a:spcAft>
            </a:pPr>
            <a:r>
              <a:rPr lang="fi-FI" sz="1050" dirty="0"/>
              <a:t>Tulosten perusteella osuudella ajetaan edelleen ylinopeutta, vaikka korkeammat nopeuden ylitykset on karsittu pois aineistosta. Erityisesti mittauspisteessä 1 eli ajoneuvojen jo ollessa 30 km/h vaikutusalueella on huomattavissa nopeuksien alenemista. </a:t>
            </a:r>
          </a:p>
        </p:txBody>
      </p:sp>
    </p:spTree>
    <p:extLst>
      <p:ext uri="{BB962C8B-B14F-4D97-AF65-F5344CB8AC3E}">
        <p14:creationId xmlns:p14="http://schemas.microsoft.com/office/powerpoint/2010/main" val="309522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A46871-2380-48A7-BBF1-314E8852864A}"/>
              </a:ext>
            </a:extLst>
          </p:cNvPr>
          <p:cNvSpPr>
            <a:spLocks noGrp="1"/>
          </p:cNvSpPr>
          <p:nvPr>
            <p:ph type="title"/>
          </p:nvPr>
        </p:nvSpPr>
        <p:spPr>
          <a:xfrm>
            <a:off x="445913" y="556522"/>
            <a:ext cx="7740000" cy="629294"/>
          </a:xfrm>
        </p:spPr>
        <p:txBody>
          <a:bodyPr/>
          <a:lstStyle/>
          <a:p>
            <a:pPr algn="l"/>
            <a:r>
              <a:rPr lang="fi-FI" dirty="0"/>
              <a:t>Hankkeen sisältö</a:t>
            </a:r>
          </a:p>
        </p:txBody>
      </p:sp>
      <p:sp>
        <p:nvSpPr>
          <p:cNvPr id="3" name="Sisällön paikkamerkki 2">
            <a:extLst>
              <a:ext uri="{FF2B5EF4-FFF2-40B4-BE49-F238E27FC236}">
                <a16:creationId xmlns:a16="http://schemas.microsoft.com/office/drawing/2014/main" id="{4694BDBE-77C0-449A-90C8-0D4E5AAFDD1C}"/>
              </a:ext>
            </a:extLst>
          </p:cNvPr>
          <p:cNvSpPr>
            <a:spLocks noGrp="1"/>
          </p:cNvSpPr>
          <p:nvPr>
            <p:ph idx="1"/>
          </p:nvPr>
        </p:nvSpPr>
        <p:spPr>
          <a:xfrm>
            <a:off x="445913" y="1496119"/>
            <a:ext cx="5146589" cy="4257730"/>
          </a:xfrm>
        </p:spPr>
        <p:txBody>
          <a:bodyPr/>
          <a:lstStyle/>
          <a:p>
            <a:pPr>
              <a:spcBef>
                <a:spcPts val="450"/>
              </a:spcBef>
              <a:spcAft>
                <a:spcPts val="450"/>
              </a:spcAft>
            </a:pPr>
            <a:r>
              <a:rPr lang="fi-FI" sz="1200" dirty="0"/>
              <a:t>Hankkeessa pilotoitiin vaihtuvien varoitus- ja nopeusrajoitusyhdistelmämerkkien vaikutusta ajoneuvojen nopeuksiin koulun välittömässä läheisyydessä. </a:t>
            </a:r>
          </a:p>
          <a:p>
            <a:pPr>
              <a:spcBef>
                <a:spcPts val="450"/>
              </a:spcBef>
              <a:spcAft>
                <a:spcPts val="450"/>
              </a:spcAft>
            </a:pPr>
            <a:r>
              <a:rPr lang="fi-FI" sz="1200" dirty="0"/>
              <a:t>Vaihtuvien nopeusrajoitusmerkkien vaikuttavuutta on tutkittu useissa eri tutkimuksissa, mutta tehdyt tutkimukset sijoittuvat tieverkolle eikä katuympäristöön toteutetuista vaihtuvista ohjausjärjestelmistä ole vielä hyödynnettävää tutkimustietoa.</a:t>
            </a:r>
          </a:p>
          <a:p>
            <a:pPr>
              <a:spcBef>
                <a:spcPts val="450"/>
              </a:spcBef>
              <a:spcAft>
                <a:spcPts val="450"/>
              </a:spcAft>
            </a:pPr>
            <a:r>
              <a:rPr lang="fi-FI" sz="1200" dirty="0"/>
              <a:t>Pilotoinnin tavoitteena oli parantaa lasten koulutietä pysyvästi ja tehokkaasti Jyväskylässä sekä löytää kustannustehokas ja pitkävaikutteinen keino laskea ajonopeuksia koulujen läheisyydessä.</a:t>
            </a:r>
          </a:p>
          <a:p>
            <a:pPr>
              <a:spcBef>
                <a:spcPts val="450"/>
              </a:spcBef>
              <a:spcAft>
                <a:spcPts val="450"/>
              </a:spcAft>
            </a:pPr>
            <a:r>
              <a:rPr lang="fi-FI" sz="1200" dirty="0"/>
              <a:t>Pilottikohteeksi valittiin Jyväskylän Tikkakoski. Kohteeseen asennettiin 2 LED-valaistua vaihtuvaa varoitus- ja nopeusrajoitusmerkkiä. Tutkimus toteutettiin ennen-jälkeen nopeusmittauksilla, jonka tulosten perusteella arvioitiin vaihtuvien opasteiden vaikutusta ajonopeuksiin. </a:t>
            </a:r>
          </a:p>
          <a:p>
            <a:pPr>
              <a:spcBef>
                <a:spcPts val="450"/>
              </a:spcBef>
              <a:spcAft>
                <a:spcPts val="450"/>
              </a:spcAft>
            </a:pPr>
            <a:r>
              <a:rPr lang="fi-FI" sz="1200" dirty="0"/>
              <a:t>Hanke toteutettiin yhdessä Jyväskylän kaupungin, </a:t>
            </a:r>
            <a:r>
              <a:rPr lang="fi-FI" sz="1200" dirty="0" err="1"/>
              <a:t>Trafin</a:t>
            </a:r>
            <a:r>
              <a:rPr lang="fi-FI" sz="1200" dirty="0"/>
              <a:t>, Hämeen ammattikorkeakoulun, </a:t>
            </a:r>
            <a:r>
              <a:rPr lang="fi-FI" sz="1200" dirty="0" err="1"/>
              <a:t>Nodeon</a:t>
            </a:r>
            <a:r>
              <a:rPr lang="fi-FI" sz="1200" dirty="0"/>
              <a:t> Finland Oy:n ja </a:t>
            </a:r>
            <a:r>
              <a:rPr lang="fi-FI" sz="1200" dirty="0" err="1"/>
              <a:t>Sitowise</a:t>
            </a:r>
            <a:r>
              <a:rPr lang="fi-FI" sz="1200" dirty="0"/>
              <a:t> Oy:n kanssa.</a:t>
            </a:r>
          </a:p>
          <a:p>
            <a:pPr>
              <a:spcBef>
                <a:spcPts val="450"/>
              </a:spcBef>
              <a:spcAft>
                <a:spcPts val="450"/>
              </a:spcAft>
            </a:pPr>
            <a:r>
              <a:rPr lang="fi-FI" sz="1200" dirty="0"/>
              <a:t>Hanke on raportoitu laajemmin Laura Puhakan Hämeen ammattikorkeakoululle laatimassa opinnäytetyössä: </a:t>
            </a:r>
            <a:r>
              <a:rPr lang="fi-FI" sz="1200" dirty="0">
                <a:hlinkClick r:id="rId2"/>
              </a:rPr>
              <a:t>linkki opinnäytetyöhön</a:t>
            </a:r>
            <a:r>
              <a:rPr lang="fi-FI" sz="1200" dirty="0"/>
              <a:t>.  </a:t>
            </a:r>
          </a:p>
          <a:p>
            <a:pPr>
              <a:spcBef>
                <a:spcPts val="450"/>
              </a:spcBef>
              <a:spcAft>
                <a:spcPts val="450"/>
              </a:spcAft>
            </a:pPr>
            <a:endParaRPr lang="fi-FI" sz="1800" dirty="0"/>
          </a:p>
        </p:txBody>
      </p:sp>
      <p:sp>
        <p:nvSpPr>
          <p:cNvPr id="6" name="Dian numeron paikkamerkki 5">
            <a:extLst>
              <a:ext uri="{FF2B5EF4-FFF2-40B4-BE49-F238E27FC236}">
                <a16:creationId xmlns:a16="http://schemas.microsoft.com/office/drawing/2014/main" id="{94288883-C83A-442F-92C3-16110C43C7E2}"/>
              </a:ext>
            </a:extLst>
          </p:cNvPr>
          <p:cNvSpPr>
            <a:spLocks noGrp="1"/>
          </p:cNvSpPr>
          <p:nvPr>
            <p:ph type="sldNum" sz="quarter" idx="12"/>
          </p:nvPr>
        </p:nvSpPr>
        <p:spPr/>
        <p:txBody>
          <a:bodyPr/>
          <a:lstStyle/>
          <a:p>
            <a:fld id="{EB59C1E5-9392-4F9A-9014-AC739622B32D}" type="slidenum">
              <a:rPr lang="fi-FI" smtClean="0"/>
              <a:t>2</a:t>
            </a:fld>
            <a:endParaRPr lang="fi-FI"/>
          </a:p>
        </p:txBody>
      </p:sp>
      <p:grpSp>
        <p:nvGrpSpPr>
          <p:cNvPr id="7" name="Ryhmä 6">
            <a:extLst>
              <a:ext uri="{FF2B5EF4-FFF2-40B4-BE49-F238E27FC236}">
                <a16:creationId xmlns:a16="http://schemas.microsoft.com/office/drawing/2014/main" id="{24D549B8-3C08-4B30-964F-288417CCDDC2}"/>
              </a:ext>
            </a:extLst>
          </p:cNvPr>
          <p:cNvGrpSpPr/>
          <p:nvPr/>
        </p:nvGrpSpPr>
        <p:grpSpPr>
          <a:xfrm>
            <a:off x="6014813" y="1716044"/>
            <a:ext cx="2671987" cy="3362279"/>
            <a:chOff x="8019750" y="1145059"/>
            <a:chExt cx="3562649" cy="4483039"/>
          </a:xfrm>
        </p:grpSpPr>
        <p:pic>
          <p:nvPicPr>
            <p:cNvPr id="13" name="Kuva 12">
              <a:extLst>
                <a:ext uri="{FF2B5EF4-FFF2-40B4-BE49-F238E27FC236}">
                  <a16:creationId xmlns:a16="http://schemas.microsoft.com/office/drawing/2014/main" id="{41D4FBA1-FAF8-4938-A0AB-1D848C62CB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432" r="11014"/>
            <a:stretch/>
          </p:blipFill>
          <p:spPr>
            <a:xfrm>
              <a:off x="8088628" y="1145059"/>
              <a:ext cx="3493771" cy="4221428"/>
            </a:xfrm>
            <a:prstGeom prst="rect">
              <a:avLst/>
            </a:prstGeom>
          </p:spPr>
        </p:pic>
        <p:sp>
          <p:nvSpPr>
            <p:cNvPr id="14" name="Tekstiruutu 13">
              <a:extLst>
                <a:ext uri="{FF2B5EF4-FFF2-40B4-BE49-F238E27FC236}">
                  <a16:creationId xmlns:a16="http://schemas.microsoft.com/office/drawing/2014/main" id="{F6CFEB23-A524-4DBA-BCED-897805CDACF2}"/>
                </a:ext>
              </a:extLst>
            </p:cNvPr>
            <p:cNvSpPr txBox="1"/>
            <p:nvPr/>
          </p:nvSpPr>
          <p:spPr>
            <a:xfrm>
              <a:off x="8019750" y="5366487"/>
              <a:ext cx="1496564" cy="261611"/>
            </a:xfrm>
            <a:prstGeom prst="rect">
              <a:avLst/>
            </a:prstGeom>
            <a:noFill/>
          </p:spPr>
          <p:txBody>
            <a:bodyPr wrap="none" rtlCol="0">
              <a:spAutoFit/>
            </a:bodyPr>
            <a:lstStyle/>
            <a:p>
              <a:r>
                <a:rPr lang="fi-FI" sz="675" dirty="0"/>
                <a:t>Kuva: Laura Puhakka, 2018</a:t>
              </a:r>
            </a:p>
          </p:txBody>
        </p:sp>
      </p:grpSp>
    </p:spTree>
    <p:extLst>
      <p:ext uri="{BB962C8B-B14F-4D97-AF65-F5344CB8AC3E}">
        <p14:creationId xmlns:p14="http://schemas.microsoft.com/office/powerpoint/2010/main" val="1500519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0F5B734-8439-47FB-ACCF-A7E8169E8C84}"/>
              </a:ext>
            </a:extLst>
          </p:cNvPr>
          <p:cNvSpPr>
            <a:spLocks noGrp="1"/>
          </p:cNvSpPr>
          <p:nvPr>
            <p:ph type="sldNum" sz="quarter" idx="12"/>
          </p:nvPr>
        </p:nvSpPr>
        <p:spPr/>
        <p:txBody>
          <a:bodyPr/>
          <a:lstStyle/>
          <a:p>
            <a:fld id="{EB59C1E5-9392-4F9A-9014-AC739622B32D}" type="slidenum">
              <a:rPr lang="fi-FI" smtClean="0"/>
              <a:t>20</a:t>
            </a:fld>
            <a:endParaRPr lang="fi-FI"/>
          </a:p>
        </p:txBody>
      </p:sp>
      <p:sp>
        <p:nvSpPr>
          <p:cNvPr id="15" name="Title 1">
            <a:extLst>
              <a:ext uri="{FF2B5EF4-FFF2-40B4-BE49-F238E27FC236}">
                <a16:creationId xmlns:a16="http://schemas.microsoft.com/office/drawing/2014/main" id="{75470900-24A6-4D06-9CE3-DC725D003DEE}"/>
              </a:ext>
            </a:extLst>
          </p:cNvPr>
          <p:cNvSpPr>
            <a:spLocks noGrp="1"/>
          </p:cNvSpPr>
          <p:nvPr>
            <p:ph type="title"/>
          </p:nvPr>
        </p:nvSpPr>
        <p:spPr>
          <a:xfrm>
            <a:off x="369285" y="548680"/>
            <a:ext cx="7740000" cy="437765"/>
          </a:xfrm>
        </p:spPr>
        <p:txBody>
          <a:bodyPr/>
          <a:lstStyle/>
          <a:p>
            <a:pPr algn="l"/>
            <a:r>
              <a:rPr lang="fi-FI" dirty="0"/>
              <a:t>Tulosten yhteenveto - itään</a:t>
            </a:r>
          </a:p>
        </p:txBody>
      </p:sp>
      <p:sp>
        <p:nvSpPr>
          <p:cNvPr id="5" name="Sisällön paikkamerkki 2">
            <a:extLst>
              <a:ext uri="{FF2B5EF4-FFF2-40B4-BE49-F238E27FC236}">
                <a16:creationId xmlns:a16="http://schemas.microsoft.com/office/drawing/2014/main" id="{9E2FCCBA-1C1E-409B-89CD-B5AF8AC897DD}"/>
              </a:ext>
            </a:extLst>
          </p:cNvPr>
          <p:cNvSpPr>
            <a:spLocks noGrp="1"/>
          </p:cNvSpPr>
          <p:nvPr>
            <p:ph idx="1"/>
          </p:nvPr>
        </p:nvSpPr>
        <p:spPr>
          <a:xfrm>
            <a:off x="323528" y="1470193"/>
            <a:ext cx="3456383" cy="4176464"/>
          </a:xfrm>
        </p:spPr>
        <p:txBody>
          <a:bodyPr/>
          <a:lstStyle/>
          <a:p>
            <a:r>
              <a:rPr lang="fi-FI" sz="1200" dirty="0"/>
              <a:t>Vaihtuvien nopeus- ja rajoitusmerkkien näkyvä vaikutus ennen-mittauksen ja jälkeen 1 ja 2 mittausten välillä keskinopeuteen ja ylinopeuksiin ovat melko vähäinen.</a:t>
            </a:r>
          </a:p>
          <a:p>
            <a:r>
              <a:rPr lang="fi-FI" sz="1200" dirty="0"/>
              <a:t>Arjen keskinopeus on laskenut sekä jälkeen 1 että jälkeen 2 mittausten aikana ja muutos on selkeästi havaittavissa. </a:t>
            </a:r>
          </a:p>
          <a:p>
            <a:r>
              <a:rPr lang="fi-FI" sz="1200" dirty="0"/>
              <a:t>Viikonloppuisin ajoneuvojen keskinopeus on säilynyt ennallaan ja keskinopeuden vaihtelu on arkea selkeästi suurempaa.</a:t>
            </a:r>
          </a:p>
          <a:p>
            <a:r>
              <a:rPr lang="fi-FI" sz="1200" dirty="0"/>
              <a:t>Ylinopeuksien määrä on kasvanut lähes kaikissa mittauksissa. Tähän vaikuttanee arkena kadulla laskenut nopeusrajoitus.</a:t>
            </a:r>
          </a:p>
          <a:p>
            <a:endParaRPr lang="fi-FI" sz="1200" dirty="0"/>
          </a:p>
          <a:p>
            <a:r>
              <a:rPr lang="fi-FI" sz="1200" dirty="0"/>
              <a:t>Jälkeen 2 mittauksiin on voinut vaikuttaa koulujen läheinen alkamisajankohta, jolloin koulujen läheisyyden liikenneturvallisuudesta puhutaan paljon julkisuudessa.</a:t>
            </a:r>
          </a:p>
        </p:txBody>
      </p:sp>
      <p:pic>
        <p:nvPicPr>
          <p:cNvPr id="4" name="Picture 3">
            <a:extLst>
              <a:ext uri="{FF2B5EF4-FFF2-40B4-BE49-F238E27FC236}">
                <a16:creationId xmlns:a16="http://schemas.microsoft.com/office/drawing/2014/main" id="{8263726D-1638-4B64-A452-321E207C26FF}"/>
              </a:ext>
            </a:extLst>
          </p:cNvPr>
          <p:cNvPicPr>
            <a:picLocks noChangeAspect="1"/>
          </p:cNvPicPr>
          <p:nvPr/>
        </p:nvPicPr>
        <p:blipFill>
          <a:blip r:embed="rId2"/>
          <a:stretch>
            <a:fillRect/>
          </a:stretch>
        </p:blipFill>
        <p:spPr>
          <a:xfrm>
            <a:off x="4033070" y="1383594"/>
            <a:ext cx="4858896" cy="4349662"/>
          </a:xfrm>
          <a:prstGeom prst="rect">
            <a:avLst/>
          </a:prstGeom>
        </p:spPr>
      </p:pic>
    </p:spTree>
    <p:extLst>
      <p:ext uri="{BB962C8B-B14F-4D97-AF65-F5344CB8AC3E}">
        <p14:creationId xmlns:p14="http://schemas.microsoft.com/office/powerpoint/2010/main" val="411935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isällön paikkamerkki 2">
            <a:extLst>
              <a:ext uri="{FF2B5EF4-FFF2-40B4-BE49-F238E27FC236}">
                <a16:creationId xmlns:a16="http://schemas.microsoft.com/office/drawing/2014/main" id="{D14CC44B-AB83-4BFF-B6D8-B3A5B08FDB79}"/>
              </a:ext>
            </a:extLst>
          </p:cNvPr>
          <p:cNvSpPr txBox="1">
            <a:spLocks/>
          </p:cNvSpPr>
          <p:nvPr/>
        </p:nvSpPr>
        <p:spPr bwMode="auto">
          <a:xfrm>
            <a:off x="323528" y="1470193"/>
            <a:ext cx="3456383"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i-FI" sz="1200" dirty="0"/>
              <a:t>Vaihtuvien nopeus- ja rajoitusmerkkien näkyvä vaikutus ennen-mittauksen ja jälkeen 1 ja 2 mittausten välillä keskinopeuteen ja ylinopeuksiin ovat melko vähäinen.</a:t>
            </a:r>
          </a:p>
          <a:p>
            <a:r>
              <a:rPr lang="fi-FI" sz="1200" dirty="0"/>
              <a:t>Arjen keskinopeus on laskenut sekä jälkeen 1 että jälkeen 2 mittausten aikana, alueen ulkopuolella olevaa mittapistettä lukuun ottamatta. Alueen sisällä keskinopeus ja V85 on arvo on laskenut kummassakin jälkeen mittauksessa selkeästi ja nopeusrajoitusta noudatetaan paremmin.</a:t>
            </a:r>
          </a:p>
          <a:p>
            <a:r>
              <a:rPr lang="fi-FI" sz="1200" dirty="0"/>
              <a:t>Viikonloppuisin ajoneuvojen keskinopeus on säilynyt ennallaan</a:t>
            </a:r>
          </a:p>
          <a:p>
            <a:r>
              <a:rPr lang="fi-FI" sz="1200" dirty="0"/>
              <a:t>Ylinopeuksien määrä arkena on lisääntynyt ensimmäisessä jälkeen mittauksessa.</a:t>
            </a:r>
          </a:p>
          <a:p>
            <a:r>
              <a:rPr lang="fi-FI" sz="1200" dirty="0"/>
              <a:t> Jälkeen 2 mittauksen tuloksiin on voinut vaikuttaa koulujen läheinen alkamisajankohta, jolloin koulujen läheisyyden liikenneturvallisuudesta puhutaan paljon julkisuudessa.</a:t>
            </a:r>
          </a:p>
        </p:txBody>
      </p:sp>
      <p:sp>
        <p:nvSpPr>
          <p:cNvPr id="6" name="Slide Number Placeholder 5">
            <a:extLst>
              <a:ext uri="{FF2B5EF4-FFF2-40B4-BE49-F238E27FC236}">
                <a16:creationId xmlns:a16="http://schemas.microsoft.com/office/drawing/2014/main" id="{F0F5B734-8439-47FB-ACCF-A7E8169E8C84}"/>
              </a:ext>
            </a:extLst>
          </p:cNvPr>
          <p:cNvSpPr>
            <a:spLocks noGrp="1"/>
          </p:cNvSpPr>
          <p:nvPr>
            <p:ph type="sldNum" sz="quarter" idx="12"/>
          </p:nvPr>
        </p:nvSpPr>
        <p:spPr/>
        <p:txBody>
          <a:bodyPr/>
          <a:lstStyle/>
          <a:p>
            <a:fld id="{EB59C1E5-9392-4F9A-9014-AC739622B32D}" type="slidenum">
              <a:rPr lang="fi-FI" smtClean="0"/>
              <a:t>21</a:t>
            </a:fld>
            <a:endParaRPr lang="fi-FI"/>
          </a:p>
        </p:txBody>
      </p:sp>
      <p:sp>
        <p:nvSpPr>
          <p:cNvPr id="8" name="Title 1">
            <a:extLst>
              <a:ext uri="{FF2B5EF4-FFF2-40B4-BE49-F238E27FC236}">
                <a16:creationId xmlns:a16="http://schemas.microsoft.com/office/drawing/2014/main" id="{8C77612A-4BAF-4949-96E0-AF34A868258A}"/>
              </a:ext>
            </a:extLst>
          </p:cNvPr>
          <p:cNvSpPr txBox="1">
            <a:spLocks/>
          </p:cNvSpPr>
          <p:nvPr/>
        </p:nvSpPr>
        <p:spPr bwMode="auto">
          <a:xfrm>
            <a:off x="369285" y="548680"/>
            <a:ext cx="7740000" cy="43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800" kern="1200">
                <a:solidFill>
                  <a:schemeClr val="tx1"/>
                </a:solidFill>
                <a:latin typeface="Arial"/>
                <a:ea typeface="ＭＳ Ｐゴシック" charset="-128"/>
                <a:cs typeface="Arial"/>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a:lstStyle>
          <a:p>
            <a:pPr algn="l"/>
            <a:r>
              <a:rPr lang="fi-FI" dirty="0"/>
              <a:t>Tulosten yhteenveto - länteen</a:t>
            </a:r>
          </a:p>
        </p:txBody>
      </p:sp>
      <p:pic>
        <p:nvPicPr>
          <p:cNvPr id="12" name="Picture 11">
            <a:extLst>
              <a:ext uri="{FF2B5EF4-FFF2-40B4-BE49-F238E27FC236}">
                <a16:creationId xmlns:a16="http://schemas.microsoft.com/office/drawing/2014/main" id="{FA5F6C59-67DF-474B-A14B-927E1D0B7C6D}"/>
              </a:ext>
            </a:extLst>
          </p:cNvPr>
          <p:cNvPicPr>
            <a:picLocks noChangeAspect="1"/>
          </p:cNvPicPr>
          <p:nvPr/>
        </p:nvPicPr>
        <p:blipFill>
          <a:blip r:embed="rId2"/>
          <a:stretch>
            <a:fillRect/>
          </a:stretch>
        </p:blipFill>
        <p:spPr>
          <a:xfrm>
            <a:off x="4211960" y="1417303"/>
            <a:ext cx="4766632" cy="4233150"/>
          </a:xfrm>
          <a:prstGeom prst="rect">
            <a:avLst/>
          </a:prstGeom>
        </p:spPr>
      </p:pic>
    </p:spTree>
    <p:extLst>
      <p:ext uri="{BB962C8B-B14F-4D97-AF65-F5344CB8AC3E}">
        <p14:creationId xmlns:p14="http://schemas.microsoft.com/office/powerpoint/2010/main" val="4278098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DCA67F-D878-4D6A-BC3B-EACAC9A32E0C}"/>
              </a:ext>
            </a:extLst>
          </p:cNvPr>
          <p:cNvSpPr>
            <a:spLocks noGrp="1"/>
          </p:cNvSpPr>
          <p:nvPr>
            <p:ph type="title"/>
          </p:nvPr>
        </p:nvSpPr>
        <p:spPr>
          <a:xfrm>
            <a:off x="457200" y="724223"/>
            <a:ext cx="7740000" cy="607302"/>
          </a:xfrm>
        </p:spPr>
        <p:txBody>
          <a:bodyPr/>
          <a:lstStyle/>
          <a:p>
            <a:r>
              <a:rPr lang="fi-FI" dirty="0"/>
              <a:t>Johtopäätökset ja jatkosuositukset</a:t>
            </a:r>
          </a:p>
        </p:txBody>
      </p:sp>
      <p:sp>
        <p:nvSpPr>
          <p:cNvPr id="3" name="Sisällön paikkamerkki 2">
            <a:extLst>
              <a:ext uri="{FF2B5EF4-FFF2-40B4-BE49-F238E27FC236}">
                <a16:creationId xmlns:a16="http://schemas.microsoft.com/office/drawing/2014/main" id="{DF6DD775-398B-4DB7-B4AA-FA5FA1E9C848}"/>
              </a:ext>
            </a:extLst>
          </p:cNvPr>
          <p:cNvSpPr>
            <a:spLocks noGrp="1"/>
          </p:cNvSpPr>
          <p:nvPr>
            <p:ph idx="1"/>
          </p:nvPr>
        </p:nvSpPr>
        <p:spPr>
          <a:xfrm>
            <a:off x="457200" y="1484785"/>
            <a:ext cx="8315325" cy="3967866"/>
          </a:xfrm>
        </p:spPr>
        <p:txBody>
          <a:bodyPr/>
          <a:lstStyle/>
          <a:p>
            <a:pPr>
              <a:spcAft>
                <a:spcPts val="450"/>
              </a:spcAft>
            </a:pPr>
            <a:r>
              <a:rPr lang="fi-FI" sz="1400" dirty="0"/>
              <a:t>Vaihtuvien nopeusrajoitus- ja varoitusmerkkien hidastavaa vaikutusta ajoneuvojen nopeuteen ei voida tämän tutkimuksen perusteella varmasti todeta. Ajoneuvojen nopeudet ovat vaihtuvien merkkien vaikutusalueen sisällä joko pysyneet samana tai hiukan laskeneet, mutta muiden tekijöiden vaikutusta nopeuksiin ei voida täysin poissulkea.</a:t>
            </a:r>
          </a:p>
          <a:p>
            <a:pPr>
              <a:spcAft>
                <a:spcPts val="450"/>
              </a:spcAft>
            </a:pPr>
            <a:r>
              <a:rPr lang="fi-FI" sz="1400" dirty="0"/>
              <a:t>Tulosten perusteella ajoneuvojen nopeustaso ja ylinopeuksien määrä on pysynyt samalla tasolla ennen vaihtuvien merkkien asentamista ja heti merkkien asentamisen jälkeen. Elokuussa suoritetuissa uusissa mittauksissa ajoneuvojen nopeustaso on selvästä laskenut ennen-mittauksiin verrattuna. Tähän saattaa kuitenkin vaikuttaa mittausajankohdat. Jälkeen 2 mittaus on toteutettu viikko koulun alkamisen jälkeen, jolloin koulujen alku on voinut vaikuttaa mittauksiin laskevana.</a:t>
            </a:r>
          </a:p>
          <a:p>
            <a:pPr>
              <a:spcAft>
                <a:spcPts val="450"/>
              </a:spcAft>
            </a:pPr>
            <a:r>
              <a:rPr lang="fi-FI" sz="1400" dirty="0"/>
              <a:t>Tuloksista on huomattavissa, että vaikutus on suurempi merkin kohdalla tai hieman sitä ennen ja vaikutus heikkenee alueen lopussa. Jatkossa on hyvä huomioida merkin sijoittaminen mahdollisimman lähelle aluetta, jolle vaikutusta toivotaan. Lisäksi lännestä ajettaessa koulun pihalle kääntyvä saattoliikenne hidastaa ajonopeuksia. </a:t>
            </a:r>
          </a:p>
          <a:p>
            <a:pPr>
              <a:spcAft>
                <a:spcPts val="450"/>
              </a:spcAft>
            </a:pPr>
            <a:r>
              <a:rPr lang="fi-FI" sz="1400" dirty="0"/>
              <a:t>Vaikutusalueen keskellä on korotettu suojatie, joka on saattaa selittää tulokset, joiden perusteella länteen ajettaessa nopeudet ovat laskeneet mittauspisteen 1 eli lännestä saavuttaessa ensimmäisen mittauspisteen jälkeen. </a:t>
            </a:r>
          </a:p>
          <a:p>
            <a:pPr>
              <a:spcAft>
                <a:spcPts val="450"/>
              </a:spcAft>
            </a:pPr>
            <a:r>
              <a:rPr lang="fi-FI" sz="1400" dirty="0"/>
              <a:t>Alueen koulujen ja päiväkotien vanhempien koettu turvallisuus parani selkeästi vaihtuvien nopeusrajoitus- ja varoitusmerkkiyhdistelmän asentamisen jälkeen. Vanhemmat myös kokivat, että muut autoilijat ajoivat alueella selkeästi rauhallisemmin kun ilman vaihtuvia merkkejä. Kaupunki sai merkeistä vain positiivista palautetta ja vastaavanlaisia vaihtuvia liikennemerkkejä toivottiin myös muiden koulujen yhteyteen</a:t>
            </a:r>
          </a:p>
          <a:p>
            <a:endParaRPr lang="fi-FI" sz="1400" dirty="0"/>
          </a:p>
        </p:txBody>
      </p:sp>
      <p:sp>
        <p:nvSpPr>
          <p:cNvPr id="4" name="Dian numeron paikkamerkki 3">
            <a:extLst>
              <a:ext uri="{FF2B5EF4-FFF2-40B4-BE49-F238E27FC236}">
                <a16:creationId xmlns:a16="http://schemas.microsoft.com/office/drawing/2014/main" id="{DA7F9100-F868-4912-9014-8A387CB9D715}"/>
              </a:ext>
            </a:extLst>
          </p:cNvPr>
          <p:cNvSpPr>
            <a:spLocks noGrp="1"/>
          </p:cNvSpPr>
          <p:nvPr>
            <p:ph type="sldNum" sz="quarter" idx="12"/>
          </p:nvPr>
        </p:nvSpPr>
        <p:spPr/>
        <p:txBody>
          <a:bodyPr/>
          <a:lstStyle/>
          <a:p>
            <a:fld id="{EB59C1E5-9392-4F9A-9014-AC739622B32D}" type="slidenum">
              <a:rPr lang="fi-FI" smtClean="0"/>
              <a:t>22</a:t>
            </a:fld>
            <a:endParaRPr lang="fi-FI"/>
          </a:p>
        </p:txBody>
      </p:sp>
    </p:spTree>
    <p:extLst>
      <p:ext uri="{BB962C8B-B14F-4D97-AF65-F5344CB8AC3E}">
        <p14:creationId xmlns:p14="http://schemas.microsoft.com/office/powerpoint/2010/main" val="955466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DCA67F-D878-4D6A-BC3B-EACAC9A32E0C}"/>
              </a:ext>
            </a:extLst>
          </p:cNvPr>
          <p:cNvSpPr>
            <a:spLocks noGrp="1"/>
          </p:cNvSpPr>
          <p:nvPr>
            <p:ph type="title"/>
          </p:nvPr>
        </p:nvSpPr>
        <p:spPr/>
        <p:txBody>
          <a:bodyPr/>
          <a:lstStyle/>
          <a:p>
            <a:r>
              <a:rPr lang="fi-FI" dirty="0"/>
              <a:t>Johtopäätökset ja jatkosuositukset</a:t>
            </a:r>
          </a:p>
        </p:txBody>
      </p:sp>
      <p:sp>
        <p:nvSpPr>
          <p:cNvPr id="3" name="Sisällön paikkamerkki 2">
            <a:extLst>
              <a:ext uri="{FF2B5EF4-FFF2-40B4-BE49-F238E27FC236}">
                <a16:creationId xmlns:a16="http://schemas.microsoft.com/office/drawing/2014/main" id="{DF6DD775-398B-4DB7-B4AA-FA5FA1E9C848}"/>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450"/>
              </a:spcAft>
            </a:pPr>
            <a:r>
              <a:rPr lang="fi-FI" sz="1400" dirty="0"/>
              <a:t>Vaihtuvien nopeusrajoitus- ja varoitusmerkkien paikan suunnittelussa tulee huomioida erityisesti se, että vaihtuvien merkkien vaikutus on suurin heti merkin jälkeen. Vaihtuvat merkit kannattaa asentaa riittävän lähellä kohdetta, jossa halutaan ajoneuvojen alentavan nopeutta. Paikan valinnassa tulee myös huomioida, ettei vaihtuvien merkkien vaikutusalueella saa olla sivukatujen liittymiä, jos vaihtuvien merkkejä ei asenneta myös sivukaduille. Vaihtuvat nopeusrajoitusmerkit tulisi pitää koko ajan päällä, jotta kuljettajille ei jää epäselväksi voimassa oleva nopeusrajoitus.</a:t>
            </a:r>
          </a:p>
          <a:p>
            <a:pPr>
              <a:spcAft>
                <a:spcPts val="450"/>
              </a:spcAft>
            </a:pPr>
            <a:endParaRPr lang="fi-FI" sz="1400" dirty="0"/>
          </a:p>
          <a:p>
            <a:pPr>
              <a:spcAft>
                <a:spcPts val="450"/>
              </a:spcAft>
            </a:pPr>
            <a:r>
              <a:rPr lang="fi-FI" sz="1400" dirty="0"/>
              <a:t>Kaupunkien on järkevä lisätä yhdeksi vaihtoehdoksi liikenneturvallisuuskeinoja mietittäessä vaihtuvat nopeusrajoitus- ja varoitusmerkit. Ratkaisu sopii erityisesti kohteisiin, jossa liikenneympäristö ei tue kadun oikean nopeusrajoituksen noudattamista. Tällöin alennetun nopeusrajoituksen vaikutusta voidaan tehostaa, kun alennettu nopeusrajoitus on päällä vain niinä aikoina, kun esimerkiksi koululaiset liikkuvat alueella. </a:t>
            </a:r>
          </a:p>
          <a:p>
            <a:pPr>
              <a:spcAft>
                <a:spcPts val="450"/>
              </a:spcAft>
            </a:pPr>
            <a:endParaRPr lang="fi-FI" sz="1400" dirty="0"/>
          </a:p>
          <a:p>
            <a:pPr>
              <a:spcAft>
                <a:spcPts val="450"/>
              </a:spcAft>
            </a:pPr>
            <a:r>
              <a:rPr lang="fi-FI" sz="1400" dirty="0"/>
              <a:t>Vaihtuvien nopeusrajoitus- ja varoitusmerkkien liikenneturvallisuuteen liittyvän vaikuttavuuden todentamiseksi suositellaan uuden jälkeen-mittauksen tekemistä ensi kevään vuosi merkkien asentamisen jälkeen. </a:t>
            </a:r>
          </a:p>
          <a:p>
            <a:pPr>
              <a:spcAft>
                <a:spcPts val="450"/>
              </a:spcAft>
            </a:pPr>
            <a:endParaRPr lang="fi-FI" sz="1400" dirty="0"/>
          </a:p>
          <a:p>
            <a:pPr>
              <a:spcAft>
                <a:spcPts val="450"/>
              </a:spcAft>
            </a:pPr>
            <a:endParaRPr lang="fi-FI" sz="1400" dirty="0"/>
          </a:p>
        </p:txBody>
      </p:sp>
      <p:sp>
        <p:nvSpPr>
          <p:cNvPr id="4" name="Dian numeron paikkamerkki 3">
            <a:extLst>
              <a:ext uri="{FF2B5EF4-FFF2-40B4-BE49-F238E27FC236}">
                <a16:creationId xmlns:a16="http://schemas.microsoft.com/office/drawing/2014/main" id="{DA7F9100-F868-4912-9014-8A387CB9D715}"/>
              </a:ext>
            </a:extLst>
          </p:cNvPr>
          <p:cNvSpPr>
            <a:spLocks noGrp="1"/>
          </p:cNvSpPr>
          <p:nvPr>
            <p:ph type="sldNum" sz="quarter" idx="12"/>
          </p:nvPr>
        </p:nvSpPr>
        <p:spPr/>
        <p:txBody>
          <a:bodyPr/>
          <a:lstStyle/>
          <a:p>
            <a:fld id="{EB59C1E5-9392-4F9A-9014-AC739622B32D}" type="slidenum">
              <a:rPr lang="fi-FI" smtClean="0"/>
              <a:t>23</a:t>
            </a:fld>
            <a:endParaRPr lang="fi-FI"/>
          </a:p>
        </p:txBody>
      </p:sp>
    </p:spTree>
    <p:extLst>
      <p:ext uri="{BB962C8B-B14F-4D97-AF65-F5344CB8AC3E}">
        <p14:creationId xmlns:p14="http://schemas.microsoft.com/office/powerpoint/2010/main" val="171536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070372BB-43FE-4F66-8AE5-0D77CAE72AFE}"/>
              </a:ext>
            </a:extLst>
          </p:cNvPr>
          <p:cNvSpPr>
            <a:spLocks noGrp="1"/>
          </p:cNvSpPr>
          <p:nvPr>
            <p:ph type="title"/>
          </p:nvPr>
        </p:nvSpPr>
        <p:spPr>
          <a:xfrm>
            <a:off x="457201" y="578666"/>
            <a:ext cx="7740000" cy="647830"/>
          </a:xfrm>
        </p:spPr>
        <p:txBody>
          <a:bodyPr/>
          <a:lstStyle/>
          <a:p>
            <a:pPr algn="l"/>
            <a:r>
              <a:rPr lang="fi-FI" dirty="0"/>
              <a:t>Tutkimuskohde</a:t>
            </a:r>
          </a:p>
        </p:txBody>
      </p:sp>
      <p:sp>
        <p:nvSpPr>
          <p:cNvPr id="6" name="Dian numeron paikkamerkki 5"/>
          <p:cNvSpPr>
            <a:spLocks noGrp="1"/>
          </p:cNvSpPr>
          <p:nvPr>
            <p:ph type="sldNum" sz="quarter" idx="12"/>
          </p:nvPr>
        </p:nvSpPr>
        <p:spPr/>
        <p:txBody>
          <a:bodyPr/>
          <a:lstStyle/>
          <a:p>
            <a:pPr algn="r" defTabSz="685800">
              <a:defRPr/>
            </a:pPr>
            <a:fld id="{EB59C1E5-9392-4F9A-9014-AC739622B32D}" type="slidenum">
              <a:rPr lang="fi-FI" sz="825">
                <a:solidFill>
                  <a:prstClr val="black"/>
                </a:solidFill>
                <a:latin typeface="Calibri Light"/>
                <a:cs typeface="+mn-cs"/>
              </a:rPr>
              <a:pPr algn="r" defTabSz="685800">
                <a:defRPr/>
              </a:pPr>
              <a:t>3</a:t>
            </a:fld>
            <a:endParaRPr lang="fi-FI" sz="825">
              <a:solidFill>
                <a:prstClr val="black"/>
              </a:solidFill>
              <a:latin typeface="Calibri Light"/>
              <a:cs typeface="+mn-cs"/>
            </a:endParaRPr>
          </a:p>
        </p:txBody>
      </p:sp>
      <p:sp>
        <p:nvSpPr>
          <p:cNvPr id="8" name="Sisällön paikkamerkki 2">
            <a:extLst>
              <a:ext uri="{FF2B5EF4-FFF2-40B4-BE49-F238E27FC236}">
                <a16:creationId xmlns:a16="http://schemas.microsoft.com/office/drawing/2014/main" id="{B53B433A-E894-4DDB-8F56-7905D454C865}"/>
              </a:ext>
            </a:extLst>
          </p:cNvPr>
          <p:cNvSpPr>
            <a:spLocks noGrp="1"/>
          </p:cNvSpPr>
          <p:nvPr>
            <p:ph idx="1"/>
          </p:nvPr>
        </p:nvSpPr>
        <p:spPr>
          <a:xfrm>
            <a:off x="323528" y="1330290"/>
            <a:ext cx="5050927" cy="3781169"/>
          </a:xfrm>
        </p:spPr>
        <p:txBody>
          <a:bodyPr/>
          <a:lstStyle/>
          <a:p>
            <a:pPr>
              <a:spcBef>
                <a:spcPts val="450"/>
              </a:spcBef>
              <a:spcAft>
                <a:spcPts val="450"/>
              </a:spcAft>
            </a:pPr>
            <a:r>
              <a:rPr lang="fi-FI" sz="1200" dirty="0"/>
              <a:t>Pilottikohteena tutkimuksessa oli Tikkakoskella Koulukadulla sijaitseva </a:t>
            </a:r>
            <a:r>
              <a:rPr lang="fi-FI" sz="1200" dirty="0" err="1"/>
              <a:t>Luonetjärven</a:t>
            </a:r>
            <a:r>
              <a:rPr lang="fi-FI" sz="1200" dirty="0"/>
              <a:t> koulu. Kohde valittiin tutkimukseen riittävän pitkän vaikutusalueen takia eli alueella ei ole risteäviä katuja, jolloin kokeilu pystyttiin toteuttamaan kahdella vaihtuvalla opasteella. </a:t>
            </a:r>
          </a:p>
          <a:p>
            <a:pPr>
              <a:spcBef>
                <a:spcPts val="450"/>
              </a:spcBef>
              <a:spcAft>
                <a:spcPts val="450"/>
              </a:spcAft>
            </a:pPr>
            <a:r>
              <a:rPr lang="fi-FI" sz="1200" dirty="0"/>
              <a:t>Merkkien vaikutusalueen pituus on noin 260m ja sen sisälle jäävät </a:t>
            </a:r>
            <a:r>
              <a:rPr lang="fi-FI" sz="1200" dirty="0" err="1"/>
              <a:t>Luonetjärven</a:t>
            </a:r>
            <a:r>
              <a:rPr lang="fi-FI" sz="1200" dirty="0"/>
              <a:t> koulu sekä päiväkoti Pikkutikka. Katualue on saneerattu 2017 ja sen poikki kulkee vilkas kevyen liikenteen väylä. </a:t>
            </a:r>
          </a:p>
          <a:p>
            <a:pPr>
              <a:spcBef>
                <a:spcPts val="450"/>
              </a:spcBef>
              <a:spcAft>
                <a:spcPts val="450"/>
              </a:spcAft>
            </a:pPr>
            <a:r>
              <a:rPr lang="fi-FI" sz="1200" dirty="0"/>
              <a:t>Koulukatu sijaitsee taajamassa ja sen keskivuorokausiliikennemääräksi on Jyväskylän kaupunki aiemmin arvioinut noin 1480 ajon./vrk. Nykyinen liikennemäärä laskentojen perusteella on noin 1300 ajon./vrk. Tarkemmat laskinten tuottamat liikennemäärätiedot on esitetty tutkimuksen tuloksissa. Koulu sijaitsee Tikkakosken varuskunnan lähellä ja alueen läpi kulkee jonkin verran raskasta liikennettä. Lisäksi Koulukadulla liikennöi Jyväskylän paikallisliikenteen linja-autoja.</a:t>
            </a:r>
          </a:p>
          <a:p>
            <a:pPr>
              <a:spcBef>
                <a:spcPts val="450"/>
              </a:spcBef>
              <a:spcAft>
                <a:spcPts val="450"/>
              </a:spcAft>
            </a:pPr>
            <a:r>
              <a:rPr lang="fi-FI" sz="1200" dirty="0"/>
              <a:t>Vilkkainta liikenne on kouluaikoina aamuhuipputunteina kello 7.00-9.00 ja iltahuipputunteina klo 15.00-17.00. Esiopetuksessa on toimintaa kello 9.00-15.00 ja varhaiskasvatuksen puolella 6.30-17.00. </a:t>
            </a:r>
          </a:p>
          <a:p>
            <a:pPr>
              <a:spcBef>
                <a:spcPts val="450"/>
              </a:spcBef>
              <a:spcAft>
                <a:spcPts val="450"/>
              </a:spcAft>
            </a:pPr>
            <a:r>
              <a:rPr lang="fi-FI" sz="1200" dirty="0"/>
              <a:t>Koulukadulla on jo aiemmin tehty parannustoimenpiteitä liikenneturvallisuuden ylläpitämiseksi. Kesällä 2013 ELY-keskus on muuttanut Koulukadun nopeusrajoituksen 50 km/h:sta 40 km/</a:t>
            </a:r>
            <a:r>
              <a:rPr lang="fi-FI" sz="1200" dirty="0" err="1"/>
              <a:t>h:iin</a:t>
            </a:r>
            <a:r>
              <a:rPr lang="fi-FI" sz="1200" dirty="0"/>
              <a:t>. Vuonna 2016 Koulukatu on siirtynyt ELY-keskukselta Jyväskylän kaupungille. Kaupunki on toteuttanut Koulukadulle liikenneturvallisuutta parantavia toimenpiteitä suojatie- ja pysäkkijärjestelyillä.</a:t>
            </a:r>
          </a:p>
        </p:txBody>
      </p:sp>
      <p:grpSp>
        <p:nvGrpSpPr>
          <p:cNvPr id="4" name="Ryhmä 3">
            <a:extLst>
              <a:ext uri="{FF2B5EF4-FFF2-40B4-BE49-F238E27FC236}">
                <a16:creationId xmlns:a16="http://schemas.microsoft.com/office/drawing/2014/main" id="{C289FEFA-0A1D-40D3-9623-547BBF80DAA2}"/>
              </a:ext>
            </a:extLst>
          </p:cNvPr>
          <p:cNvGrpSpPr/>
          <p:nvPr/>
        </p:nvGrpSpPr>
        <p:grpSpPr>
          <a:xfrm>
            <a:off x="5374456" y="1896582"/>
            <a:ext cx="3645977" cy="3214877"/>
            <a:chOff x="7181838" y="1455303"/>
            <a:chExt cx="4861302" cy="4286503"/>
          </a:xfrm>
        </p:grpSpPr>
        <p:pic>
          <p:nvPicPr>
            <p:cNvPr id="2" name="Kuva 1">
              <a:extLst>
                <a:ext uri="{FF2B5EF4-FFF2-40B4-BE49-F238E27FC236}">
                  <a16:creationId xmlns:a16="http://schemas.microsoft.com/office/drawing/2014/main" id="{7867DCBC-05A9-493A-B56C-7B268C3A96AC}"/>
                </a:ext>
              </a:extLst>
            </p:cNvPr>
            <p:cNvPicPr>
              <a:picLocks noChangeAspect="1"/>
            </p:cNvPicPr>
            <p:nvPr/>
          </p:nvPicPr>
          <p:blipFill>
            <a:blip r:embed="rId2"/>
            <a:stretch>
              <a:fillRect/>
            </a:stretch>
          </p:blipFill>
          <p:spPr>
            <a:xfrm>
              <a:off x="7181839" y="1455303"/>
              <a:ext cx="4861301" cy="3655562"/>
            </a:xfrm>
            <a:prstGeom prst="rect">
              <a:avLst/>
            </a:prstGeom>
          </p:spPr>
        </p:pic>
        <p:sp>
          <p:nvSpPr>
            <p:cNvPr id="3" name="Tekstiruutu 2">
              <a:extLst>
                <a:ext uri="{FF2B5EF4-FFF2-40B4-BE49-F238E27FC236}">
                  <a16:creationId xmlns:a16="http://schemas.microsoft.com/office/drawing/2014/main" id="{D1E05026-8390-47AA-B524-303669D23757}"/>
                </a:ext>
              </a:extLst>
            </p:cNvPr>
            <p:cNvSpPr txBox="1"/>
            <p:nvPr/>
          </p:nvSpPr>
          <p:spPr>
            <a:xfrm>
              <a:off x="7181838" y="5110865"/>
              <a:ext cx="4861302" cy="630941"/>
            </a:xfrm>
            <a:prstGeom prst="rect">
              <a:avLst/>
            </a:prstGeom>
            <a:noFill/>
          </p:spPr>
          <p:txBody>
            <a:bodyPr wrap="square" rtlCol="0">
              <a:spAutoFit/>
            </a:bodyPr>
            <a:lstStyle/>
            <a:p>
              <a:r>
                <a:rPr lang="fi-FI" sz="825" dirty="0"/>
                <a:t>Koulukatu saneerauksen jälkeen lännen suunnasta. </a:t>
              </a:r>
              <a:r>
                <a:rPr lang="fi-FI" sz="825" dirty="0" err="1"/>
                <a:t>Luonetjärven</a:t>
              </a:r>
              <a:r>
                <a:rPr lang="fi-FI" sz="825" dirty="0"/>
                <a:t> koulu ja päiväkoti Pikkutikka sijaitsevat kuvassa kadun oikealla puolella. (Kuva: Laura Puhakka, 2018)</a:t>
              </a:r>
            </a:p>
          </p:txBody>
        </p:sp>
      </p:grpSp>
    </p:spTree>
    <p:extLst>
      <p:ext uri="{BB962C8B-B14F-4D97-AF65-F5344CB8AC3E}">
        <p14:creationId xmlns:p14="http://schemas.microsoft.com/office/powerpoint/2010/main" val="109391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070372BB-43FE-4F66-8AE5-0D77CAE72AFE}"/>
              </a:ext>
            </a:extLst>
          </p:cNvPr>
          <p:cNvSpPr>
            <a:spLocks noGrp="1"/>
          </p:cNvSpPr>
          <p:nvPr>
            <p:ph type="title"/>
          </p:nvPr>
        </p:nvSpPr>
        <p:spPr>
          <a:xfrm>
            <a:off x="457200" y="525249"/>
            <a:ext cx="7740000" cy="641651"/>
          </a:xfrm>
        </p:spPr>
        <p:txBody>
          <a:bodyPr/>
          <a:lstStyle/>
          <a:p>
            <a:pPr algn="l"/>
            <a:r>
              <a:rPr lang="fi-FI" dirty="0"/>
              <a:t>Menetelmä</a:t>
            </a:r>
          </a:p>
        </p:txBody>
      </p:sp>
      <p:sp>
        <p:nvSpPr>
          <p:cNvPr id="6" name="Dian numeron paikkamerkki 5"/>
          <p:cNvSpPr>
            <a:spLocks noGrp="1"/>
          </p:cNvSpPr>
          <p:nvPr>
            <p:ph type="sldNum" sz="quarter" idx="12"/>
          </p:nvPr>
        </p:nvSpPr>
        <p:spPr/>
        <p:txBody>
          <a:bodyPr/>
          <a:lstStyle/>
          <a:p>
            <a:pPr algn="r" defTabSz="685800">
              <a:defRPr/>
            </a:pPr>
            <a:fld id="{EB59C1E5-9392-4F9A-9014-AC739622B32D}" type="slidenum">
              <a:rPr lang="fi-FI" sz="825">
                <a:solidFill>
                  <a:prstClr val="black"/>
                </a:solidFill>
                <a:latin typeface="Calibri Light"/>
                <a:cs typeface="+mn-cs"/>
              </a:rPr>
              <a:pPr algn="r" defTabSz="685800">
                <a:defRPr/>
              </a:pPr>
              <a:t>4</a:t>
            </a:fld>
            <a:endParaRPr lang="fi-FI" sz="825">
              <a:solidFill>
                <a:prstClr val="black"/>
              </a:solidFill>
              <a:latin typeface="Calibri Light"/>
              <a:cs typeface="+mn-cs"/>
            </a:endParaRPr>
          </a:p>
        </p:txBody>
      </p:sp>
      <p:sp>
        <p:nvSpPr>
          <p:cNvPr id="8" name="Sisällön paikkamerkki 2">
            <a:extLst>
              <a:ext uri="{FF2B5EF4-FFF2-40B4-BE49-F238E27FC236}">
                <a16:creationId xmlns:a16="http://schemas.microsoft.com/office/drawing/2014/main" id="{4AAEE3F1-0E8E-4158-BEF3-543E9C96B0A7}"/>
              </a:ext>
            </a:extLst>
          </p:cNvPr>
          <p:cNvSpPr>
            <a:spLocks noGrp="1"/>
          </p:cNvSpPr>
          <p:nvPr>
            <p:ph idx="1"/>
          </p:nvPr>
        </p:nvSpPr>
        <p:spPr>
          <a:xfrm>
            <a:off x="457200" y="1260636"/>
            <a:ext cx="4427990" cy="3781169"/>
          </a:xfrm>
        </p:spPr>
        <p:txBody>
          <a:bodyPr/>
          <a:lstStyle/>
          <a:p>
            <a:pPr>
              <a:spcBef>
                <a:spcPts val="450"/>
              </a:spcBef>
              <a:spcAft>
                <a:spcPts val="450"/>
              </a:spcAft>
            </a:pPr>
            <a:r>
              <a:rPr lang="fi-FI" sz="1200" dirty="0"/>
              <a:t>Pilotissa käytettiin vaihtuvia varoitus- ja nopeusrajoitusyhdistelmämerkkejä. Opasteiden yläosassa on lapsista varoittava liikennemerkki, teksti ”Koulualue” ja alimpana 30 km/h nopeusrajoitusmerkki. </a:t>
            </a:r>
          </a:p>
          <a:p>
            <a:pPr>
              <a:spcBef>
                <a:spcPts val="450"/>
              </a:spcBef>
              <a:spcAft>
                <a:spcPts val="450"/>
              </a:spcAft>
            </a:pPr>
            <a:r>
              <a:rPr lang="fi-FI" sz="1200" dirty="0"/>
              <a:t>Opasteet olivat päällä koulupäivisin kiinteällä viikkoaikataululla 7.30-15.30. Iltaisin, viikonloppuisin sekä koulujen loma-aikoina merkit ovat pimeänä. </a:t>
            </a:r>
          </a:p>
          <a:p>
            <a:pPr>
              <a:spcBef>
                <a:spcPts val="450"/>
              </a:spcBef>
              <a:spcAft>
                <a:spcPts val="450"/>
              </a:spcAft>
            </a:pPr>
            <a:r>
              <a:rPr lang="fi-FI" sz="1200" dirty="0"/>
              <a:t>Liikennelaskimina käytettiin kahta </a:t>
            </a:r>
            <a:r>
              <a:rPr lang="fi-FI" sz="1200" dirty="0" err="1"/>
              <a:t>Viacount</a:t>
            </a:r>
            <a:r>
              <a:rPr lang="fi-FI" sz="1200" dirty="0"/>
              <a:t>-liikennelaskinta sekä </a:t>
            </a:r>
            <a:r>
              <a:rPr lang="fi-FI" sz="1200" dirty="0" err="1"/>
              <a:t>Viacountin</a:t>
            </a:r>
            <a:r>
              <a:rPr lang="fi-FI" sz="1200" dirty="0"/>
              <a:t> purkuohjelmaa </a:t>
            </a:r>
            <a:r>
              <a:rPr lang="fi-FI" sz="1200" dirty="0" err="1"/>
              <a:t>ViaGraphia</a:t>
            </a:r>
            <a:r>
              <a:rPr lang="fi-FI" sz="1200" dirty="0"/>
              <a:t>. </a:t>
            </a:r>
          </a:p>
          <a:p>
            <a:pPr>
              <a:spcBef>
                <a:spcPts val="450"/>
              </a:spcBef>
              <a:spcAft>
                <a:spcPts val="450"/>
              </a:spcAft>
            </a:pPr>
            <a:r>
              <a:rPr lang="fi-FI" sz="1200" dirty="0"/>
              <a:t>Tutkimus toteutettiin ennen-jälkeen nopeusmittauksilla, jonka tuloksien perusteella arvioitiin vaihtuvien opasteiden vaikutusta ajonopeuksiin. Nopeuksia mitattiin kahdessa mittauspisteessä kolmena eri ajankohtana. </a:t>
            </a:r>
          </a:p>
          <a:p>
            <a:pPr lvl="1">
              <a:spcAft>
                <a:spcPts val="0"/>
              </a:spcAft>
            </a:pPr>
            <a:r>
              <a:rPr lang="fi-FI" sz="1050" dirty="0"/>
              <a:t>Ennen mittaus helmikuussa 2018, jolloin merkkejä ei ollut vielä asennettu maastoon.</a:t>
            </a:r>
          </a:p>
          <a:p>
            <a:pPr lvl="1">
              <a:spcAft>
                <a:spcPts val="0"/>
              </a:spcAft>
            </a:pPr>
            <a:r>
              <a:rPr lang="fi-FI" sz="1050" dirty="0"/>
              <a:t>Jälkeen 1 mittaus toukokuussa 2018, jolloin merkit olivat olleet asennettuna ja päällä 1,5 viikkoa. </a:t>
            </a:r>
          </a:p>
          <a:p>
            <a:pPr lvl="1">
              <a:spcAft>
                <a:spcPts val="0"/>
              </a:spcAft>
            </a:pPr>
            <a:r>
              <a:rPr lang="fi-FI" sz="1050" dirty="0"/>
              <a:t>Jälkeen 2 mittaus elokuussa 2018, jolloin merkit olivat olleet päällä koulujen alkamisesta alkaen 1 viikon. </a:t>
            </a:r>
          </a:p>
          <a:p>
            <a:pPr>
              <a:spcAft>
                <a:spcPts val="225"/>
              </a:spcAft>
            </a:pPr>
            <a:r>
              <a:rPr lang="fi-FI" sz="1200" dirty="0"/>
              <a:t>Laskimet oli alun perin tarkoitus sijoittaa lähelle vaihtuvia opasteita, mutta mittausviikolla suurten lumikinosten vuoksi paikkoja jouduttiin muuttamaan. Laskimet sijoitettiin niin, että mittauspiste 1 sijaitsi noin 70 metriä 30 km/h vaikutusalueen sisäpuolella ja mittauspiste 2 noin 40 metriä vaikutusalueen ulkopuolella. Mittauspisteiden sijainnit on esitetty oheisessa kuvassa. </a:t>
            </a:r>
          </a:p>
        </p:txBody>
      </p:sp>
      <p:grpSp>
        <p:nvGrpSpPr>
          <p:cNvPr id="11" name="Ryhmä 10">
            <a:extLst>
              <a:ext uri="{FF2B5EF4-FFF2-40B4-BE49-F238E27FC236}">
                <a16:creationId xmlns:a16="http://schemas.microsoft.com/office/drawing/2014/main" id="{BDF8F748-1158-4394-BB2A-78318444BC90}"/>
              </a:ext>
            </a:extLst>
          </p:cNvPr>
          <p:cNvGrpSpPr/>
          <p:nvPr/>
        </p:nvGrpSpPr>
        <p:grpSpPr>
          <a:xfrm>
            <a:off x="4911286" y="1758331"/>
            <a:ext cx="4260284" cy="2651506"/>
            <a:chOff x="6502197" y="1435291"/>
            <a:chExt cx="5680379" cy="3535341"/>
          </a:xfrm>
        </p:grpSpPr>
        <p:sp>
          <p:nvSpPr>
            <p:cNvPr id="33" name="Tekstiruutu 32">
              <a:extLst>
                <a:ext uri="{FF2B5EF4-FFF2-40B4-BE49-F238E27FC236}">
                  <a16:creationId xmlns:a16="http://schemas.microsoft.com/office/drawing/2014/main" id="{E9FE6BD2-8ACF-48A4-9548-16711DBB5EE9}"/>
                </a:ext>
              </a:extLst>
            </p:cNvPr>
            <p:cNvSpPr txBox="1"/>
            <p:nvPr/>
          </p:nvSpPr>
          <p:spPr>
            <a:xfrm>
              <a:off x="10705248" y="4709021"/>
              <a:ext cx="1477328" cy="261611"/>
            </a:xfrm>
            <a:prstGeom prst="rect">
              <a:avLst/>
            </a:prstGeom>
            <a:noFill/>
          </p:spPr>
          <p:txBody>
            <a:bodyPr wrap="none" rtlCol="0">
              <a:spAutoFit/>
            </a:bodyPr>
            <a:lstStyle/>
            <a:p>
              <a:pPr defTabSz="685800">
                <a:defRPr/>
              </a:pPr>
              <a:r>
                <a:rPr lang="fi-FI" sz="675" dirty="0">
                  <a:solidFill>
                    <a:prstClr val="black"/>
                  </a:solidFill>
                  <a:latin typeface="Calibri Light"/>
                </a:rPr>
                <a:t>Kuva: Laura Puhakka, 2018</a:t>
              </a:r>
            </a:p>
          </p:txBody>
        </p:sp>
        <p:grpSp>
          <p:nvGrpSpPr>
            <p:cNvPr id="3" name="Ryhmä 2">
              <a:extLst>
                <a:ext uri="{FF2B5EF4-FFF2-40B4-BE49-F238E27FC236}">
                  <a16:creationId xmlns:a16="http://schemas.microsoft.com/office/drawing/2014/main" id="{9A34F556-8EF8-4466-A6A2-0606973E5F78}"/>
                </a:ext>
              </a:extLst>
            </p:cNvPr>
            <p:cNvGrpSpPr/>
            <p:nvPr/>
          </p:nvGrpSpPr>
          <p:grpSpPr>
            <a:xfrm>
              <a:off x="6502197" y="1435291"/>
              <a:ext cx="5450454" cy="3246676"/>
              <a:chOff x="6502197" y="1369389"/>
              <a:chExt cx="5450454" cy="3246676"/>
            </a:xfrm>
          </p:grpSpPr>
          <p:pic>
            <p:nvPicPr>
              <p:cNvPr id="30" name="Kuva 29">
                <a:extLst>
                  <a:ext uri="{FF2B5EF4-FFF2-40B4-BE49-F238E27FC236}">
                    <a16:creationId xmlns:a16="http://schemas.microsoft.com/office/drawing/2014/main" id="{BA0E022C-DA03-4DC1-AD72-65650C51B43A}"/>
                  </a:ext>
                </a:extLst>
              </p:cNvPr>
              <p:cNvPicPr>
                <a:picLocks noChangeAspect="1"/>
              </p:cNvPicPr>
              <p:nvPr/>
            </p:nvPicPr>
            <p:blipFill rotWithShape="1">
              <a:blip r:embed="rId2"/>
              <a:srcRect r="7682"/>
              <a:stretch/>
            </p:blipFill>
            <p:spPr>
              <a:xfrm>
                <a:off x="6502197" y="1369389"/>
                <a:ext cx="5450454" cy="3246676"/>
              </a:xfrm>
              <a:prstGeom prst="rect">
                <a:avLst/>
              </a:prstGeom>
            </p:spPr>
          </p:pic>
          <p:grpSp>
            <p:nvGrpSpPr>
              <p:cNvPr id="2" name="Ryhmä 1">
                <a:extLst>
                  <a:ext uri="{FF2B5EF4-FFF2-40B4-BE49-F238E27FC236}">
                    <a16:creationId xmlns:a16="http://schemas.microsoft.com/office/drawing/2014/main" id="{69D8B235-AF25-45B5-8CF2-EF2D73B3D4DC}"/>
                  </a:ext>
                </a:extLst>
              </p:cNvPr>
              <p:cNvGrpSpPr/>
              <p:nvPr/>
            </p:nvGrpSpPr>
            <p:grpSpPr>
              <a:xfrm>
                <a:off x="8038109" y="1511860"/>
                <a:ext cx="3151194" cy="263495"/>
                <a:chOff x="8647709" y="1478908"/>
                <a:chExt cx="3151194" cy="263495"/>
              </a:xfrm>
            </p:grpSpPr>
            <p:sp>
              <p:nvSpPr>
                <p:cNvPr id="9" name="Suorakulmio: Pyöristetyt kulmat 8">
                  <a:extLst>
                    <a:ext uri="{FF2B5EF4-FFF2-40B4-BE49-F238E27FC236}">
                      <a16:creationId xmlns:a16="http://schemas.microsoft.com/office/drawing/2014/main" id="{B12BBAD6-8546-48CE-872A-0F523148E1CA}"/>
                    </a:ext>
                  </a:extLst>
                </p:cNvPr>
                <p:cNvSpPr/>
                <p:nvPr/>
              </p:nvSpPr>
              <p:spPr>
                <a:xfrm>
                  <a:off x="8647709" y="1478910"/>
                  <a:ext cx="1233663" cy="26349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750" dirty="0" err="1">
                      <a:solidFill>
                        <a:schemeClr val="tx1"/>
                      </a:solidFill>
                    </a:rPr>
                    <a:t>Luonetjärven</a:t>
                  </a:r>
                  <a:r>
                    <a:rPr lang="fi-FI" sz="750" dirty="0">
                      <a:solidFill>
                        <a:schemeClr val="tx1"/>
                      </a:solidFill>
                    </a:rPr>
                    <a:t> koulu</a:t>
                  </a:r>
                </a:p>
              </p:txBody>
            </p:sp>
            <p:sp>
              <p:nvSpPr>
                <p:cNvPr id="10" name="Suorakulmio: Pyöristetyt kulmat 9">
                  <a:extLst>
                    <a:ext uri="{FF2B5EF4-FFF2-40B4-BE49-F238E27FC236}">
                      <a16:creationId xmlns:a16="http://schemas.microsoft.com/office/drawing/2014/main" id="{F8D2CDD8-51FA-44A5-9BFA-5F7DF1B7772B}"/>
                    </a:ext>
                  </a:extLst>
                </p:cNvPr>
                <p:cNvSpPr/>
                <p:nvPr/>
              </p:nvSpPr>
              <p:spPr>
                <a:xfrm>
                  <a:off x="10565240" y="1478908"/>
                  <a:ext cx="1233663" cy="263493"/>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750" dirty="0">
                      <a:solidFill>
                        <a:schemeClr val="tx1"/>
                      </a:solidFill>
                    </a:rPr>
                    <a:t>Päiväkoti Pikkutikka</a:t>
                  </a:r>
                </a:p>
              </p:txBody>
            </p:sp>
          </p:grpSp>
        </p:grpSp>
      </p:grpSp>
    </p:spTree>
    <p:extLst>
      <p:ext uri="{BB962C8B-B14F-4D97-AF65-F5344CB8AC3E}">
        <p14:creationId xmlns:p14="http://schemas.microsoft.com/office/powerpoint/2010/main" val="34545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457201" y="468964"/>
            <a:ext cx="7740000" cy="681007"/>
          </a:xfrm>
        </p:spPr>
        <p:txBody>
          <a:bodyPr/>
          <a:lstStyle/>
          <a:p>
            <a:pPr algn="l"/>
            <a:r>
              <a:rPr lang="fi-FI" dirty="0"/>
              <a:t>Tulokset </a:t>
            </a:r>
            <a:endParaRPr lang="fi-FI" dirty="0">
              <a:solidFill>
                <a:schemeClr val="tx1">
                  <a:lumMod val="50000"/>
                  <a:lumOff val="50000"/>
                </a:schemeClr>
              </a:solidFill>
            </a:endParaRPr>
          </a:p>
        </p:txBody>
      </p:sp>
      <p:sp>
        <p:nvSpPr>
          <p:cNvPr id="3" name="Sisällön paikkamerkki 2">
            <a:extLst>
              <a:ext uri="{FF2B5EF4-FFF2-40B4-BE49-F238E27FC236}">
                <a16:creationId xmlns:a16="http://schemas.microsoft.com/office/drawing/2014/main" id="{10226A9F-5448-49FC-A00F-492250C1AB58}"/>
              </a:ext>
            </a:extLst>
          </p:cNvPr>
          <p:cNvSpPr>
            <a:spLocks noGrp="1"/>
          </p:cNvSpPr>
          <p:nvPr>
            <p:ph idx="1"/>
          </p:nvPr>
        </p:nvSpPr>
        <p:spPr>
          <a:xfrm>
            <a:off x="457201" y="1345465"/>
            <a:ext cx="3620810" cy="3375584"/>
          </a:xfrm>
        </p:spPr>
        <p:txBody>
          <a:bodyPr/>
          <a:lstStyle/>
          <a:p>
            <a:pPr>
              <a:spcAft>
                <a:spcPts val="150"/>
              </a:spcAft>
            </a:pPr>
            <a:r>
              <a:rPr lang="fi-FI" sz="1200" dirty="0"/>
              <a:t>Mittauksissa on huomioitu liikenne molempiin suuntiin:</a:t>
            </a:r>
          </a:p>
          <a:p>
            <a:pPr lvl="1">
              <a:spcAft>
                <a:spcPts val="225"/>
              </a:spcAft>
            </a:pPr>
            <a:r>
              <a:rPr lang="fi-FI" sz="1050" dirty="0"/>
              <a:t>Ajoneuvojen suunnista käytetty termejä itään ja länteen. </a:t>
            </a:r>
          </a:p>
          <a:p>
            <a:pPr lvl="1">
              <a:spcAft>
                <a:spcPts val="450"/>
              </a:spcAft>
            </a:pPr>
            <a:r>
              <a:rPr lang="fi-FI" sz="1050" dirty="0"/>
              <a:t>Mittauspisteitä lyhentäessä käytetään termejä MP1 ja MP2. </a:t>
            </a:r>
          </a:p>
          <a:p>
            <a:pPr>
              <a:spcAft>
                <a:spcPts val="450"/>
              </a:spcAft>
            </a:pPr>
            <a:r>
              <a:rPr lang="fi-FI" sz="1200" dirty="0"/>
              <a:t>Tulokset on jaettu kahteen osaan, itään päin ajaviin, sekä länteen päin ajaviin, jotta ajoneuvojen nopeuden muutosta koulualueen ohi voidaan tarkastella paremmin. </a:t>
            </a:r>
          </a:p>
          <a:p>
            <a:pPr>
              <a:spcAft>
                <a:spcPts val="450"/>
              </a:spcAft>
            </a:pPr>
            <a:r>
              <a:rPr lang="fi-FI" sz="1200" dirty="0"/>
              <a:t>Tuloksista on käytetty seuraavaa kaaviokuvaa selkeyttämässä tulosten tarkastelua. Kaaviossa nuoli kuvaa ajosuuntaa ja punainen viiva kuvaa 30 km/h vaikutusaluetta, joka on käytössä koulupäivinä klo 7.30-15.30:</a:t>
            </a:r>
          </a:p>
          <a:p>
            <a:pPr>
              <a:spcAft>
                <a:spcPts val="450"/>
              </a:spcAft>
            </a:pPr>
            <a:endParaRPr lang="fi-FI" sz="1200" dirty="0">
              <a:highlight>
                <a:srgbClr val="FFFF00"/>
              </a:highlight>
            </a:endParaRPr>
          </a:p>
          <a:p>
            <a:pPr>
              <a:spcAft>
                <a:spcPts val="450"/>
              </a:spcAft>
            </a:pPr>
            <a:endParaRPr lang="fi-FI" sz="1200" dirty="0">
              <a:highlight>
                <a:srgbClr val="FFFF00"/>
              </a:highlight>
            </a:endParaRPr>
          </a:p>
          <a:p>
            <a:pPr marL="0" indent="0">
              <a:spcAft>
                <a:spcPts val="450"/>
              </a:spcAft>
              <a:buNone/>
            </a:pPr>
            <a:endParaRPr lang="fi-FI" sz="1200" dirty="0">
              <a:highlight>
                <a:srgbClr val="FFFF00"/>
              </a:highlight>
            </a:endParaRPr>
          </a:p>
          <a:p>
            <a:pPr>
              <a:spcAft>
                <a:spcPts val="450"/>
              </a:spcAft>
            </a:pPr>
            <a:r>
              <a:rPr lang="fi-FI" sz="1200" dirty="0"/>
              <a:t>Lopuksi on koottu molempien mittauspisteiden mittaustulosten yhteenvedot taulukoihin ajosuuntien mukaisesti.  </a:t>
            </a:r>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5</a:t>
            </a:fld>
            <a:endParaRPr lang="fi-FI"/>
          </a:p>
        </p:txBody>
      </p:sp>
      <p:grpSp>
        <p:nvGrpSpPr>
          <p:cNvPr id="12" name="Ryhmä 11">
            <a:extLst>
              <a:ext uri="{FF2B5EF4-FFF2-40B4-BE49-F238E27FC236}">
                <a16:creationId xmlns:a16="http://schemas.microsoft.com/office/drawing/2014/main" id="{089066F0-1084-47BF-9570-71C06C1C835D}"/>
              </a:ext>
            </a:extLst>
          </p:cNvPr>
          <p:cNvGrpSpPr/>
          <p:nvPr/>
        </p:nvGrpSpPr>
        <p:grpSpPr>
          <a:xfrm>
            <a:off x="4485502" y="1828848"/>
            <a:ext cx="4658497" cy="2745005"/>
            <a:chOff x="4932108" y="1295463"/>
            <a:chExt cx="7259892" cy="4277869"/>
          </a:xfrm>
        </p:grpSpPr>
        <p:grpSp>
          <p:nvGrpSpPr>
            <p:cNvPr id="8" name="Ryhmä 7">
              <a:extLst>
                <a:ext uri="{FF2B5EF4-FFF2-40B4-BE49-F238E27FC236}">
                  <a16:creationId xmlns:a16="http://schemas.microsoft.com/office/drawing/2014/main" id="{8DDA2B16-4DEA-4077-9962-3005B34D4023}"/>
                </a:ext>
              </a:extLst>
            </p:cNvPr>
            <p:cNvGrpSpPr/>
            <p:nvPr/>
          </p:nvGrpSpPr>
          <p:grpSpPr>
            <a:xfrm>
              <a:off x="4932108" y="1295463"/>
              <a:ext cx="7259892" cy="3992305"/>
              <a:chOff x="4933651" y="1214009"/>
              <a:chExt cx="7259892" cy="3992305"/>
            </a:xfrm>
          </p:grpSpPr>
          <p:pic>
            <p:nvPicPr>
              <p:cNvPr id="7" name="Kuva 6">
                <a:extLst>
                  <a:ext uri="{FF2B5EF4-FFF2-40B4-BE49-F238E27FC236}">
                    <a16:creationId xmlns:a16="http://schemas.microsoft.com/office/drawing/2014/main" id="{319A1B49-4D2E-4CF1-9617-286886D5D6FC}"/>
                  </a:ext>
                </a:extLst>
              </p:cNvPr>
              <p:cNvPicPr>
                <a:picLocks noChangeAspect="1"/>
              </p:cNvPicPr>
              <p:nvPr/>
            </p:nvPicPr>
            <p:blipFill>
              <a:blip r:embed="rId2"/>
              <a:stretch>
                <a:fillRect/>
              </a:stretch>
            </p:blipFill>
            <p:spPr>
              <a:xfrm>
                <a:off x="4933651" y="1214009"/>
                <a:ext cx="7259892" cy="3992305"/>
              </a:xfrm>
              <a:prstGeom prst="rect">
                <a:avLst/>
              </a:prstGeom>
            </p:spPr>
          </p:pic>
          <p:cxnSp>
            <p:nvCxnSpPr>
              <p:cNvPr id="9" name="Suora nuoliyhdysviiva 8">
                <a:extLst>
                  <a:ext uri="{FF2B5EF4-FFF2-40B4-BE49-F238E27FC236}">
                    <a16:creationId xmlns:a16="http://schemas.microsoft.com/office/drawing/2014/main" id="{BA255B68-37A1-4273-B93A-A3CD5B40A963}"/>
                  </a:ext>
                </a:extLst>
              </p:cNvPr>
              <p:cNvCxnSpPr>
                <a:cxnSpLocks/>
              </p:cNvCxnSpPr>
              <p:nvPr/>
            </p:nvCxnSpPr>
            <p:spPr>
              <a:xfrm flipV="1">
                <a:off x="6623222" y="3429000"/>
                <a:ext cx="3245708" cy="1340709"/>
              </a:xfrm>
              <a:prstGeom prst="straightConnector1">
                <a:avLst/>
              </a:prstGeom>
              <a:ln w="381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uora nuoliyhdysviiva 12">
                <a:extLst>
                  <a:ext uri="{FF2B5EF4-FFF2-40B4-BE49-F238E27FC236}">
                    <a16:creationId xmlns:a16="http://schemas.microsoft.com/office/drawing/2014/main" id="{326A5697-08F3-475B-BDE0-396D702CD525}"/>
                  </a:ext>
                </a:extLst>
              </p:cNvPr>
              <p:cNvCxnSpPr>
                <a:cxnSpLocks/>
              </p:cNvCxnSpPr>
              <p:nvPr/>
            </p:nvCxnSpPr>
            <p:spPr>
              <a:xfrm flipH="1">
                <a:off x="7753611" y="1852161"/>
                <a:ext cx="3597918" cy="1449670"/>
              </a:xfrm>
              <a:prstGeom prst="straightConnector1">
                <a:avLst/>
              </a:prstGeom>
              <a:ln w="38100">
                <a:solidFill>
                  <a:schemeClr val="bg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6" name="Tekstiruutu 15">
                <a:extLst>
                  <a:ext uri="{FF2B5EF4-FFF2-40B4-BE49-F238E27FC236}">
                    <a16:creationId xmlns:a16="http://schemas.microsoft.com/office/drawing/2014/main" id="{D19AAA5F-CC64-45BF-AEEA-12FD2FE1D778}"/>
                  </a:ext>
                </a:extLst>
              </p:cNvPr>
              <p:cNvSpPr txBox="1"/>
              <p:nvPr/>
            </p:nvSpPr>
            <p:spPr>
              <a:xfrm>
                <a:off x="9868930" y="3403032"/>
                <a:ext cx="714972" cy="395708"/>
              </a:xfrm>
              <a:prstGeom prst="rect">
                <a:avLst/>
              </a:prstGeom>
              <a:noFill/>
            </p:spPr>
            <p:txBody>
              <a:bodyPr wrap="none" rtlCol="0">
                <a:spAutoFit/>
              </a:bodyPr>
              <a:lstStyle/>
              <a:p>
                <a:r>
                  <a:rPr lang="fi-FI" sz="1050" dirty="0">
                    <a:solidFill>
                      <a:schemeClr val="bg1"/>
                    </a:solidFill>
                  </a:rPr>
                  <a:t>itään</a:t>
                </a:r>
              </a:p>
            </p:txBody>
          </p:sp>
          <p:sp>
            <p:nvSpPr>
              <p:cNvPr id="17" name="Tekstiruutu 16">
                <a:extLst>
                  <a:ext uri="{FF2B5EF4-FFF2-40B4-BE49-F238E27FC236}">
                    <a16:creationId xmlns:a16="http://schemas.microsoft.com/office/drawing/2014/main" id="{ECAFFF89-0FB3-4933-A0A6-FB2EFF46607A}"/>
                  </a:ext>
                </a:extLst>
              </p:cNvPr>
              <p:cNvSpPr txBox="1"/>
              <p:nvPr/>
            </p:nvSpPr>
            <p:spPr>
              <a:xfrm>
                <a:off x="6911597" y="2928956"/>
                <a:ext cx="934809" cy="395708"/>
              </a:xfrm>
              <a:prstGeom prst="rect">
                <a:avLst/>
              </a:prstGeom>
              <a:noFill/>
            </p:spPr>
            <p:txBody>
              <a:bodyPr wrap="none" rtlCol="0">
                <a:spAutoFit/>
              </a:bodyPr>
              <a:lstStyle/>
              <a:p>
                <a:r>
                  <a:rPr lang="fi-FI" sz="1050" dirty="0">
                    <a:solidFill>
                      <a:schemeClr val="bg1"/>
                    </a:solidFill>
                  </a:rPr>
                  <a:t>länteen</a:t>
                </a:r>
              </a:p>
            </p:txBody>
          </p:sp>
        </p:grpSp>
        <p:sp>
          <p:nvSpPr>
            <p:cNvPr id="26" name="Tekstiruutu 25">
              <a:extLst>
                <a:ext uri="{FF2B5EF4-FFF2-40B4-BE49-F238E27FC236}">
                  <a16:creationId xmlns:a16="http://schemas.microsoft.com/office/drawing/2014/main" id="{3BD7F522-61D4-49F2-A4D9-1BC1DC7AE76A}"/>
                </a:ext>
              </a:extLst>
            </p:cNvPr>
            <p:cNvSpPr txBox="1"/>
            <p:nvPr/>
          </p:nvSpPr>
          <p:spPr>
            <a:xfrm>
              <a:off x="10411704" y="5267558"/>
              <a:ext cx="1726722" cy="305774"/>
            </a:xfrm>
            <a:prstGeom prst="rect">
              <a:avLst/>
            </a:prstGeom>
            <a:noFill/>
          </p:spPr>
          <p:txBody>
            <a:bodyPr wrap="none" rtlCol="0">
              <a:spAutoFit/>
            </a:bodyPr>
            <a:lstStyle/>
            <a:p>
              <a:pPr defTabSz="685800">
                <a:defRPr/>
              </a:pPr>
              <a:r>
                <a:rPr lang="fi-FI" sz="675" dirty="0">
                  <a:solidFill>
                    <a:prstClr val="black"/>
                  </a:solidFill>
                  <a:latin typeface="Calibri Light"/>
                </a:rPr>
                <a:t>Kuva: Laura Puhakka, 2018</a:t>
              </a:r>
            </a:p>
          </p:txBody>
        </p:sp>
      </p:grpSp>
      <p:grpSp>
        <p:nvGrpSpPr>
          <p:cNvPr id="4" name="Ryhmä 3">
            <a:extLst>
              <a:ext uri="{FF2B5EF4-FFF2-40B4-BE49-F238E27FC236}">
                <a16:creationId xmlns:a16="http://schemas.microsoft.com/office/drawing/2014/main" id="{19755871-C8C2-4352-A311-5809D7EBDABC}"/>
              </a:ext>
            </a:extLst>
          </p:cNvPr>
          <p:cNvGrpSpPr/>
          <p:nvPr/>
        </p:nvGrpSpPr>
        <p:grpSpPr>
          <a:xfrm>
            <a:off x="683568" y="4760792"/>
            <a:ext cx="2991991" cy="638798"/>
            <a:chOff x="859013" y="3634159"/>
            <a:chExt cx="3989321" cy="851730"/>
          </a:xfrm>
        </p:grpSpPr>
        <p:grpSp>
          <p:nvGrpSpPr>
            <p:cNvPr id="27" name="Ryhmä 26">
              <a:extLst>
                <a:ext uri="{FF2B5EF4-FFF2-40B4-BE49-F238E27FC236}">
                  <a16:creationId xmlns:a16="http://schemas.microsoft.com/office/drawing/2014/main" id="{85A81B84-E8D9-4CC2-93F2-3A9F8C7152C9}"/>
                </a:ext>
              </a:extLst>
            </p:cNvPr>
            <p:cNvGrpSpPr/>
            <p:nvPr/>
          </p:nvGrpSpPr>
          <p:grpSpPr>
            <a:xfrm>
              <a:off x="859013" y="3634159"/>
              <a:ext cx="3989321" cy="851730"/>
              <a:chOff x="5309392" y="5659732"/>
              <a:chExt cx="3989321" cy="851730"/>
            </a:xfrm>
          </p:grpSpPr>
          <p:cxnSp>
            <p:nvCxnSpPr>
              <p:cNvPr id="14" name="Suora nuoliyhdysviiva 13">
                <a:extLst>
                  <a:ext uri="{FF2B5EF4-FFF2-40B4-BE49-F238E27FC236}">
                    <a16:creationId xmlns:a16="http://schemas.microsoft.com/office/drawing/2014/main" id="{83E7EA16-4503-476C-847E-43AB34A764EC}"/>
                  </a:ext>
                </a:extLst>
              </p:cNvPr>
              <p:cNvCxnSpPr>
                <a:cxnSpLocks/>
              </p:cNvCxnSpPr>
              <p:nvPr/>
            </p:nvCxnSpPr>
            <p:spPr>
              <a:xfrm>
                <a:off x="5813089" y="6323365"/>
                <a:ext cx="3039843" cy="0"/>
              </a:xfrm>
              <a:prstGeom prst="straightConnector1">
                <a:avLst/>
              </a:prstGeom>
              <a:ln w="190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Suorakulmio: Pyöristetyt kulmat 14">
                <a:extLst>
                  <a:ext uri="{FF2B5EF4-FFF2-40B4-BE49-F238E27FC236}">
                    <a16:creationId xmlns:a16="http://schemas.microsoft.com/office/drawing/2014/main" id="{929AAE98-2A7C-4442-B4BE-23E28C9165D1}"/>
                  </a:ext>
                </a:extLst>
              </p:cNvPr>
              <p:cNvSpPr/>
              <p:nvPr/>
            </p:nvSpPr>
            <p:spPr>
              <a:xfrm>
                <a:off x="6219358" y="6172248"/>
                <a:ext cx="488014" cy="2862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788" dirty="0">
                    <a:solidFill>
                      <a:schemeClr val="tx1"/>
                    </a:solidFill>
                  </a:rPr>
                  <a:t>MP2</a:t>
                </a:r>
              </a:p>
            </p:txBody>
          </p:sp>
          <p:sp>
            <p:nvSpPr>
              <p:cNvPr id="18" name="Tekstiruutu 17">
                <a:extLst>
                  <a:ext uri="{FF2B5EF4-FFF2-40B4-BE49-F238E27FC236}">
                    <a16:creationId xmlns:a16="http://schemas.microsoft.com/office/drawing/2014/main" id="{458524DD-6D63-495B-A81E-34FBD0354554}"/>
                  </a:ext>
                </a:extLst>
              </p:cNvPr>
              <p:cNvSpPr txBox="1"/>
              <p:nvPr/>
            </p:nvSpPr>
            <p:spPr>
              <a:xfrm>
                <a:off x="8866542" y="6172907"/>
                <a:ext cx="432171" cy="338555"/>
              </a:xfrm>
              <a:prstGeom prst="rect">
                <a:avLst/>
              </a:prstGeom>
              <a:noFill/>
            </p:spPr>
            <p:txBody>
              <a:bodyPr wrap="none" rtlCol="0">
                <a:spAutoFit/>
              </a:bodyPr>
              <a:lstStyle/>
              <a:p>
                <a:r>
                  <a:rPr lang="fi-FI" sz="1050" dirty="0"/>
                  <a:t>itä</a:t>
                </a:r>
              </a:p>
            </p:txBody>
          </p:sp>
          <p:sp>
            <p:nvSpPr>
              <p:cNvPr id="19" name="Suorakulmio 18">
                <a:extLst>
                  <a:ext uri="{FF2B5EF4-FFF2-40B4-BE49-F238E27FC236}">
                    <a16:creationId xmlns:a16="http://schemas.microsoft.com/office/drawing/2014/main" id="{2BFF4288-3A08-422A-8287-34528A70CA71}"/>
                  </a:ext>
                </a:extLst>
              </p:cNvPr>
              <p:cNvSpPr/>
              <p:nvPr/>
            </p:nvSpPr>
            <p:spPr>
              <a:xfrm>
                <a:off x="6916128" y="6232681"/>
                <a:ext cx="1741657" cy="166937"/>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0" name="Suorakulmio: Pyöristetyt kulmat 19">
                <a:extLst>
                  <a:ext uri="{FF2B5EF4-FFF2-40B4-BE49-F238E27FC236}">
                    <a16:creationId xmlns:a16="http://schemas.microsoft.com/office/drawing/2014/main" id="{FE3EAE61-22AC-4E5A-9FF2-4F8626B86E7D}"/>
                  </a:ext>
                </a:extLst>
              </p:cNvPr>
              <p:cNvSpPr/>
              <p:nvPr/>
            </p:nvSpPr>
            <p:spPr>
              <a:xfrm>
                <a:off x="7771386" y="6172248"/>
                <a:ext cx="488014" cy="2862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788" dirty="0">
                    <a:solidFill>
                      <a:schemeClr val="tx1"/>
                    </a:solidFill>
                  </a:rPr>
                  <a:t>MP1</a:t>
                </a:r>
              </a:p>
            </p:txBody>
          </p:sp>
          <p:cxnSp>
            <p:nvCxnSpPr>
              <p:cNvPr id="21" name="Suora nuoliyhdysviiva 20">
                <a:extLst>
                  <a:ext uri="{FF2B5EF4-FFF2-40B4-BE49-F238E27FC236}">
                    <a16:creationId xmlns:a16="http://schemas.microsoft.com/office/drawing/2014/main" id="{8605C749-E507-4057-BB04-0560C0E70319}"/>
                  </a:ext>
                </a:extLst>
              </p:cNvPr>
              <p:cNvCxnSpPr>
                <a:cxnSpLocks/>
                <a:stCxn id="23" idx="3"/>
              </p:cNvCxnSpPr>
              <p:nvPr/>
            </p:nvCxnSpPr>
            <p:spPr>
              <a:xfrm flipV="1">
                <a:off x="5886901" y="5810849"/>
                <a:ext cx="2935961" cy="26833"/>
              </a:xfrm>
              <a:prstGeom prst="straightConnector1">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2" name="Suorakulmio: Pyöristetyt kulmat 21">
                <a:extLst>
                  <a:ext uri="{FF2B5EF4-FFF2-40B4-BE49-F238E27FC236}">
                    <a16:creationId xmlns:a16="http://schemas.microsoft.com/office/drawing/2014/main" id="{B1E0EA60-03EE-4A75-8CE3-35FFD248BC2C}"/>
                  </a:ext>
                </a:extLst>
              </p:cNvPr>
              <p:cNvSpPr/>
              <p:nvPr/>
            </p:nvSpPr>
            <p:spPr>
              <a:xfrm>
                <a:off x="6219358" y="5659732"/>
                <a:ext cx="488014" cy="2862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788" dirty="0">
                    <a:solidFill>
                      <a:schemeClr val="tx1"/>
                    </a:solidFill>
                  </a:rPr>
                  <a:t>MP2</a:t>
                </a:r>
              </a:p>
            </p:txBody>
          </p:sp>
          <p:sp>
            <p:nvSpPr>
              <p:cNvPr id="23" name="Tekstiruutu 22">
                <a:extLst>
                  <a:ext uri="{FF2B5EF4-FFF2-40B4-BE49-F238E27FC236}">
                    <a16:creationId xmlns:a16="http://schemas.microsoft.com/office/drawing/2014/main" id="{9351D6A2-EE3F-4A4A-9D71-308789FA8AAE}"/>
                  </a:ext>
                </a:extLst>
              </p:cNvPr>
              <p:cNvSpPr txBox="1"/>
              <p:nvPr/>
            </p:nvSpPr>
            <p:spPr>
              <a:xfrm>
                <a:off x="5309392" y="5668405"/>
                <a:ext cx="577509" cy="338554"/>
              </a:xfrm>
              <a:prstGeom prst="rect">
                <a:avLst/>
              </a:prstGeom>
              <a:noFill/>
            </p:spPr>
            <p:txBody>
              <a:bodyPr wrap="none" rtlCol="0">
                <a:spAutoFit/>
              </a:bodyPr>
              <a:lstStyle/>
              <a:p>
                <a:r>
                  <a:rPr lang="fi-FI" sz="1050" dirty="0"/>
                  <a:t>länsi</a:t>
                </a:r>
              </a:p>
            </p:txBody>
          </p:sp>
          <p:sp>
            <p:nvSpPr>
              <p:cNvPr id="24" name="Suorakulmio 23">
                <a:extLst>
                  <a:ext uri="{FF2B5EF4-FFF2-40B4-BE49-F238E27FC236}">
                    <a16:creationId xmlns:a16="http://schemas.microsoft.com/office/drawing/2014/main" id="{047A144F-35A2-4444-AC1D-717A457DC18C}"/>
                  </a:ext>
                </a:extLst>
              </p:cNvPr>
              <p:cNvSpPr/>
              <p:nvPr/>
            </p:nvSpPr>
            <p:spPr>
              <a:xfrm>
                <a:off x="6916128" y="5720166"/>
                <a:ext cx="1703533" cy="166935"/>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5" name="Suorakulmio: Pyöristetyt kulmat 24">
                <a:extLst>
                  <a:ext uri="{FF2B5EF4-FFF2-40B4-BE49-F238E27FC236}">
                    <a16:creationId xmlns:a16="http://schemas.microsoft.com/office/drawing/2014/main" id="{F22E2A99-6652-431E-818F-37A6CE2C07F5}"/>
                  </a:ext>
                </a:extLst>
              </p:cNvPr>
              <p:cNvSpPr/>
              <p:nvPr/>
            </p:nvSpPr>
            <p:spPr>
              <a:xfrm>
                <a:off x="7771386" y="5659732"/>
                <a:ext cx="488014" cy="2862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788" dirty="0">
                    <a:solidFill>
                      <a:schemeClr val="tx1"/>
                    </a:solidFill>
                  </a:rPr>
                  <a:t>MP1</a:t>
                </a:r>
              </a:p>
            </p:txBody>
          </p:sp>
        </p:grpSp>
        <p:sp>
          <p:nvSpPr>
            <p:cNvPr id="28" name="Suorakulmio 27">
              <a:extLst>
                <a:ext uri="{FF2B5EF4-FFF2-40B4-BE49-F238E27FC236}">
                  <a16:creationId xmlns:a16="http://schemas.microsoft.com/office/drawing/2014/main" id="{578A9574-8046-4F00-A50D-CF90D4344475}"/>
                </a:ext>
              </a:extLst>
            </p:cNvPr>
            <p:cNvSpPr/>
            <p:nvPr/>
          </p:nvSpPr>
          <p:spPr>
            <a:xfrm>
              <a:off x="2396654" y="3920367"/>
              <a:ext cx="1413208" cy="284780"/>
            </a:xfrm>
            <a:prstGeom prst="rect">
              <a:avLst/>
            </a:prstGeom>
          </p:spPr>
          <p:txBody>
            <a:bodyPr wrap="none">
              <a:spAutoFit/>
            </a:bodyPr>
            <a:lstStyle/>
            <a:p>
              <a:r>
                <a:rPr lang="fi-FI" sz="788" dirty="0"/>
                <a:t>arkisin klo 7.30-15.30</a:t>
              </a:r>
            </a:p>
          </p:txBody>
        </p:sp>
      </p:grpSp>
    </p:spTree>
    <p:extLst>
      <p:ext uri="{BB962C8B-B14F-4D97-AF65-F5344CB8AC3E}">
        <p14:creationId xmlns:p14="http://schemas.microsoft.com/office/powerpoint/2010/main" val="82098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457201" y="475067"/>
            <a:ext cx="7740000" cy="681007"/>
          </a:xfrm>
        </p:spPr>
        <p:txBody>
          <a:bodyPr/>
          <a:lstStyle/>
          <a:p>
            <a:pPr algn="l"/>
            <a:r>
              <a:rPr lang="fi-FI" dirty="0"/>
              <a:t>Tulokset </a:t>
            </a:r>
            <a:endParaRPr lang="fi-FI" dirty="0">
              <a:solidFill>
                <a:schemeClr val="tx1">
                  <a:lumMod val="50000"/>
                  <a:lumOff val="50000"/>
                </a:schemeClr>
              </a:solidFill>
            </a:endParaRPr>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6</a:t>
            </a:fld>
            <a:endParaRPr lang="fi-FI"/>
          </a:p>
        </p:txBody>
      </p:sp>
      <p:pic>
        <p:nvPicPr>
          <p:cNvPr id="8" name="Kuva 7">
            <a:extLst>
              <a:ext uri="{FF2B5EF4-FFF2-40B4-BE49-F238E27FC236}">
                <a16:creationId xmlns:a16="http://schemas.microsoft.com/office/drawing/2014/main" id="{E200A2E4-7DD6-4DB2-B65D-BDEFCB5E0F6C}"/>
              </a:ext>
            </a:extLst>
          </p:cNvPr>
          <p:cNvPicPr>
            <a:picLocks noChangeAspect="1"/>
          </p:cNvPicPr>
          <p:nvPr/>
        </p:nvPicPr>
        <p:blipFill rotWithShape="1">
          <a:blip r:embed="rId2"/>
          <a:srcRect r="1068"/>
          <a:stretch/>
        </p:blipFill>
        <p:spPr>
          <a:xfrm>
            <a:off x="3727303" y="1779421"/>
            <a:ext cx="5311667" cy="3047426"/>
          </a:xfrm>
          <a:prstGeom prst="rect">
            <a:avLst/>
          </a:prstGeom>
        </p:spPr>
      </p:pic>
      <p:graphicFrame>
        <p:nvGraphicFramePr>
          <p:cNvPr id="9" name="Taulukko 8">
            <a:extLst>
              <a:ext uri="{FF2B5EF4-FFF2-40B4-BE49-F238E27FC236}">
                <a16:creationId xmlns:a16="http://schemas.microsoft.com/office/drawing/2014/main" id="{66C380B8-B96C-4720-A56F-AE4FF70D3B80}"/>
              </a:ext>
            </a:extLst>
          </p:cNvPr>
          <p:cNvGraphicFramePr>
            <a:graphicFrameLocks noGrp="1"/>
          </p:cNvGraphicFramePr>
          <p:nvPr>
            <p:extLst>
              <p:ext uri="{D42A27DB-BD31-4B8C-83A1-F6EECF244321}">
                <p14:modId xmlns:p14="http://schemas.microsoft.com/office/powerpoint/2010/main" val="2656790380"/>
              </p:ext>
            </p:extLst>
          </p:nvPr>
        </p:nvGraphicFramePr>
        <p:xfrm>
          <a:off x="3851920" y="2695536"/>
          <a:ext cx="2101176" cy="1159257"/>
        </p:xfrm>
        <a:graphic>
          <a:graphicData uri="http://schemas.openxmlformats.org/drawingml/2006/table">
            <a:tbl>
              <a:tblPr firstRow="1" bandRow="1">
                <a:tableStyleId>{5C22544A-7EE6-4342-B048-85BDC9FD1C3A}</a:tableStyleId>
              </a:tblPr>
              <a:tblGrid>
                <a:gridCol w="477152">
                  <a:extLst>
                    <a:ext uri="{9D8B030D-6E8A-4147-A177-3AD203B41FA5}">
                      <a16:colId xmlns:a16="http://schemas.microsoft.com/office/drawing/2014/main" val="302713115"/>
                    </a:ext>
                  </a:extLst>
                </a:gridCol>
                <a:gridCol w="519945">
                  <a:extLst>
                    <a:ext uri="{9D8B030D-6E8A-4147-A177-3AD203B41FA5}">
                      <a16:colId xmlns:a16="http://schemas.microsoft.com/office/drawing/2014/main" val="2440493519"/>
                    </a:ext>
                  </a:extLst>
                </a:gridCol>
                <a:gridCol w="584135">
                  <a:extLst>
                    <a:ext uri="{9D8B030D-6E8A-4147-A177-3AD203B41FA5}">
                      <a16:colId xmlns:a16="http://schemas.microsoft.com/office/drawing/2014/main" val="469564772"/>
                    </a:ext>
                  </a:extLst>
                </a:gridCol>
                <a:gridCol w="519944">
                  <a:extLst>
                    <a:ext uri="{9D8B030D-6E8A-4147-A177-3AD203B41FA5}">
                      <a16:colId xmlns:a16="http://schemas.microsoft.com/office/drawing/2014/main" val="3597656819"/>
                    </a:ext>
                  </a:extLst>
                </a:gridCol>
              </a:tblGrid>
              <a:tr h="206757">
                <a:tc gridSpan="4">
                  <a:txBody>
                    <a:bodyPr/>
                    <a:lstStyle/>
                    <a:p>
                      <a:pPr algn="ctr" fontAlgn="ctr"/>
                      <a:r>
                        <a:rPr lang="fi-FI" sz="800" b="1" i="0" u="none" strike="noStrike" dirty="0">
                          <a:solidFill>
                            <a:srgbClr val="000000"/>
                          </a:solidFill>
                          <a:effectLst/>
                          <a:latin typeface="Calibri" panose="020F0502020204030204" pitchFamily="34" charset="0"/>
                        </a:rPr>
                        <a:t>Mittauspiste 2 Ajoneuvomäärät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841396710"/>
                  </a:ext>
                </a:extLst>
              </a:tr>
              <a:tr h="182880">
                <a:tc>
                  <a:txBody>
                    <a:bodyPr/>
                    <a:lstStyle/>
                    <a:p>
                      <a:endParaRPr lang="fi-FI" sz="800" dirty="0"/>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i-FI" sz="800" dirty="0"/>
                        <a:t>Ennen</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i-FI" sz="800" dirty="0"/>
                        <a:t>Jälkeen 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i-FI" sz="800" dirty="0"/>
                        <a:t>Jälkeen 2</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4450673"/>
                  </a:ext>
                </a:extLst>
              </a:tr>
              <a:tr h="182880">
                <a:tc>
                  <a:txBody>
                    <a:bodyPr/>
                    <a:lstStyle/>
                    <a:p>
                      <a:r>
                        <a:rPr lang="fi-FI" sz="800" dirty="0"/>
                        <a:t>Länteen</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800" b="0" i="0" u="none" strike="noStrike" dirty="0">
                          <a:solidFill>
                            <a:srgbClr val="000000"/>
                          </a:solidFill>
                          <a:effectLst/>
                          <a:latin typeface="+mn-lt"/>
                        </a:rPr>
                        <a:t>4140</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800" b="0" i="0" u="none" strike="noStrike" dirty="0">
                          <a:solidFill>
                            <a:srgbClr val="000000"/>
                          </a:solidFill>
                          <a:effectLst/>
                          <a:latin typeface="+mn-lt"/>
                        </a:rPr>
                        <a:t>4270</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800" b="0" i="0" u="none" strike="noStrike" dirty="0">
                          <a:solidFill>
                            <a:srgbClr val="000000"/>
                          </a:solidFill>
                          <a:effectLst/>
                          <a:latin typeface="+mn-lt"/>
                        </a:rPr>
                        <a:t>2360</a:t>
                      </a:r>
                    </a:p>
                  </a:txBody>
                  <a:tcPr marL="7144" marR="7144" marT="71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9443512"/>
                  </a:ext>
                </a:extLst>
              </a:tr>
              <a:tr h="182880">
                <a:tc>
                  <a:txBody>
                    <a:bodyPr/>
                    <a:lstStyle/>
                    <a:p>
                      <a:endParaRPr lang="fi-FI" sz="800" dirty="0"/>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i-FI" sz="800" dirty="0">
                        <a:latin typeface="+mn-lt"/>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i-FI" sz="800">
                        <a:latin typeface="+mn-lt"/>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i-FI" sz="800" dirty="0">
                        <a:latin typeface="+mn-lt"/>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8514294"/>
                  </a:ext>
                </a:extLst>
              </a:tr>
              <a:tr h="182880">
                <a:tc>
                  <a:txBody>
                    <a:bodyPr/>
                    <a:lstStyle/>
                    <a:p>
                      <a:r>
                        <a:rPr lang="fi-FI" sz="800" dirty="0"/>
                        <a:t>Itään</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800" b="0" i="0" u="none" strike="noStrike" dirty="0">
                          <a:solidFill>
                            <a:srgbClr val="000000"/>
                          </a:solidFill>
                          <a:effectLst/>
                          <a:latin typeface="+mn-lt"/>
                        </a:rPr>
                        <a:t>4240</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800" b="0" i="0" u="none" strike="noStrike">
                          <a:solidFill>
                            <a:srgbClr val="000000"/>
                          </a:solidFill>
                          <a:effectLst/>
                          <a:latin typeface="+mn-lt"/>
                        </a:rPr>
                        <a:t>4170</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800" b="0" i="0" u="none" strike="noStrike" dirty="0">
                          <a:solidFill>
                            <a:srgbClr val="000000"/>
                          </a:solidFill>
                          <a:effectLst/>
                          <a:latin typeface="+mn-lt"/>
                        </a:rPr>
                        <a:t>2450</a:t>
                      </a:r>
                    </a:p>
                  </a:txBody>
                  <a:tcPr marL="7144" marR="7144" marT="71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2973957"/>
                  </a:ext>
                </a:extLst>
              </a:tr>
              <a:tr h="182880">
                <a:tc>
                  <a:txBody>
                    <a:bodyPr/>
                    <a:lstStyle/>
                    <a:p>
                      <a:endParaRPr lang="fi-FI" sz="800"/>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i-FI" sz="80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i-FI" sz="8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i-FI" sz="800" dirty="0"/>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0209"/>
                  </a:ext>
                </a:extLst>
              </a:tr>
            </a:tbl>
          </a:graphicData>
        </a:graphic>
      </p:graphicFrame>
      <p:cxnSp>
        <p:nvCxnSpPr>
          <p:cNvPr id="18" name="Suora nuoliyhdysviiva 17">
            <a:extLst>
              <a:ext uri="{FF2B5EF4-FFF2-40B4-BE49-F238E27FC236}">
                <a16:creationId xmlns:a16="http://schemas.microsoft.com/office/drawing/2014/main" id="{0094E4D7-258E-47BE-A777-AD93DB8F26F7}"/>
              </a:ext>
            </a:extLst>
          </p:cNvPr>
          <p:cNvCxnSpPr>
            <a:cxnSpLocks/>
          </p:cNvCxnSpPr>
          <p:nvPr/>
        </p:nvCxnSpPr>
        <p:spPr>
          <a:xfrm>
            <a:off x="4464107" y="3686945"/>
            <a:ext cx="12974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uora nuoliyhdysviiva 18">
            <a:extLst>
              <a:ext uri="{FF2B5EF4-FFF2-40B4-BE49-F238E27FC236}">
                <a16:creationId xmlns:a16="http://schemas.microsoft.com/office/drawing/2014/main" id="{A896ECA1-F00F-4BA2-B968-CD1FD9791382}"/>
              </a:ext>
            </a:extLst>
          </p:cNvPr>
          <p:cNvCxnSpPr>
            <a:cxnSpLocks/>
          </p:cNvCxnSpPr>
          <p:nvPr/>
        </p:nvCxnSpPr>
        <p:spPr>
          <a:xfrm flipH="1">
            <a:off x="4464107" y="3268953"/>
            <a:ext cx="124803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ulukko 24">
            <a:extLst>
              <a:ext uri="{FF2B5EF4-FFF2-40B4-BE49-F238E27FC236}">
                <a16:creationId xmlns:a16="http://schemas.microsoft.com/office/drawing/2014/main" id="{4A4A98E2-1F3E-44E3-8932-DF2635582FB8}"/>
              </a:ext>
            </a:extLst>
          </p:cNvPr>
          <p:cNvGraphicFramePr>
            <a:graphicFrameLocks noGrp="1"/>
          </p:cNvGraphicFramePr>
          <p:nvPr>
            <p:extLst>
              <p:ext uri="{D42A27DB-BD31-4B8C-83A1-F6EECF244321}">
                <p14:modId xmlns:p14="http://schemas.microsoft.com/office/powerpoint/2010/main" val="3875588901"/>
              </p:ext>
            </p:extLst>
          </p:nvPr>
        </p:nvGraphicFramePr>
        <p:xfrm>
          <a:off x="6732240" y="1855562"/>
          <a:ext cx="2169489" cy="1148616"/>
        </p:xfrm>
        <a:graphic>
          <a:graphicData uri="http://schemas.openxmlformats.org/drawingml/2006/table">
            <a:tbl>
              <a:tblPr firstRow="1" bandRow="1">
                <a:tableStyleId>{5C22544A-7EE6-4342-B048-85BDC9FD1C3A}</a:tableStyleId>
              </a:tblPr>
              <a:tblGrid>
                <a:gridCol w="492665">
                  <a:extLst>
                    <a:ext uri="{9D8B030D-6E8A-4147-A177-3AD203B41FA5}">
                      <a16:colId xmlns:a16="http://schemas.microsoft.com/office/drawing/2014/main" val="302713115"/>
                    </a:ext>
                  </a:extLst>
                </a:gridCol>
                <a:gridCol w="536850">
                  <a:extLst>
                    <a:ext uri="{9D8B030D-6E8A-4147-A177-3AD203B41FA5}">
                      <a16:colId xmlns:a16="http://schemas.microsoft.com/office/drawing/2014/main" val="2440493519"/>
                    </a:ext>
                  </a:extLst>
                </a:gridCol>
                <a:gridCol w="603126">
                  <a:extLst>
                    <a:ext uri="{9D8B030D-6E8A-4147-A177-3AD203B41FA5}">
                      <a16:colId xmlns:a16="http://schemas.microsoft.com/office/drawing/2014/main" val="469564772"/>
                    </a:ext>
                  </a:extLst>
                </a:gridCol>
                <a:gridCol w="536848">
                  <a:extLst>
                    <a:ext uri="{9D8B030D-6E8A-4147-A177-3AD203B41FA5}">
                      <a16:colId xmlns:a16="http://schemas.microsoft.com/office/drawing/2014/main" val="3597656819"/>
                    </a:ext>
                  </a:extLst>
                </a:gridCol>
              </a:tblGrid>
              <a:tr h="196116">
                <a:tc gridSpan="4">
                  <a:txBody>
                    <a:bodyPr/>
                    <a:lstStyle/>
                    <a:p>
                      <a:pPr algn="ctr" fontAlgn="ctr"/>
                      <a:r>
                        <a:rPr lang="fi-FI" sz="800" b="1" i="0" u="none" strike="noStrike" dirty="0">
                          <a:solidFill>
                            <a:srgbClr val="000000"/>
                          </a:solidFill>
                          <a:effectLst/>
                          <a:latin typeface="Calibri" panose="020F0502020204030204" pitchFamily="34" charset="0"/>
                        </a:rPr>
                        <a:t>Mittauspiste 1 Ajoneuvomäärät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841396710"/>
                  </a:ext>
                </a:extLst>
              </a:tr>
              <a:tr h="182880">
                <a:tc>
                  <a:txBody>
                    <a:bodyPr/>
                    <a:lstStyle/>
                    <a:p>
                      <a:endParaRPr lang="fi-FI" sz="800" dirty="0"/>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i-FI" sz="800" dirty="0"/>
                        <a:t>Ennen</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i-FI" sz="800" dirty="0"/>
                        <a:t>Jälkeen 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i-FI" sz="800" dirty="0"/>
                        <a:t>Jälkeen 2</a:t>
                      </a:r>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4450673"/>
                  </a:ext>
                </a:extLst>
              </a:tr>
              <a:tr h="182880">
                <a:tc>
                  <a:txBody>
                    <a:bodyPr/>
                    <a:lstStyle/>
                    <a:p>
                      <a:r>
                        <a:rPr lang="fi-FI" sz="800" dirty="0"/>
                        <a:t>Länteen</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800" b="0" i="0" u="none" strike="noStrike" dirty="0">
                          <a:solidFill>
                            <a:srgbClr val="000000"/>
                          </a:solidFill>
                          <a:effectLst/>
                          <a:latin typeface="+mn-lt"/>
                        </a:rPr>
                        <a:t>4230</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800" b="0" i="0" u="none" strike="noStrike" dirty="0">
                          <a:solidFill>
                            <a:srgbClr val="000000"/>
                          </a:solidFill>
                          <a:effectLst/>
                          <a:latin typeface="+mn-lt"/>
                        </a:rPr>
                        <a:t>4960</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800" b="0" i="0" u="none" strike="noStrike" dirty="0">
                          <a:solidFill>
                            <a:srgbClr val="000000"/>
                          </a:solidFill>
                          <a:effectLst/>
                          <a:latin typeface="+mn-lt"/>
                        </a:rPr>
                        <a:t>3970</a:t>
                      </a:r>
                    </a:p>
                  </a:txBody>
                  <a:tcPr marL="7144" marR="7144" marT="71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9443512"/>
                  </a:ext>
                </a:extLst>
              </a:tr>
              <a:tr h="182880">
                <a:tc>
                  <a:txBody>
                    <a:bodyPr/>
                    <a:lstStyle/>
                    <a:p>
                      <a:endParaRPr lang="fi-FI" sz="800" dirty="0"/>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i-FI" sz="800" dirty="0">
                        <a:latin typeface="+mn-lt"/>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i-FI" sz="800">
                        <a:latin typeface="+mn-lt"/>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i-FI" sz="800" dirty="0">
                        <a:latin typeface="+mn-lt"/>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8514294"/>
                  </a:ext>
                </a:extLst>
              </a:tr>
              <a:tr h="182880">
                <a:tc>
                  <a:txBody>
                    <a:bodyPr/>
                    <a:lstStyle/>
                    <a:p>
                      <a:r>
                        <a:rPr lang="fi-FI" sz="800" dirty="0"/>
                        <a:t>Itään</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800" b="0" i="0" u="none" strike="noStrike" dirty="0">
                          <a:solidFill>
                            <a:srgbClr val="000000"/>
                          </a:solidFill>
                          <a:effectLst/>
                          <a:latin typeface="+mn-lt"/>
                        </a:rPr>
                        <a:t>5160</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800" b="0" i="0" u="none" strike="noStrike" dirty="0">
                          <a:solidFill>
                            <a:srgbClr val="000000"/>
                          </a:solidFill>
                          <a:effectLst/>
                          <a:latin typeface="+mn-lt"/>
                        </a:rPr>
                        <a:t>4630</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fi-FI" sz="800" b="0" i="0" u="none" strike="noStrike" dirty="0">
                          <a:solidFill>
                            <a:srgbClr val="000000"/>
                          </a:solidFill>
                          <a:effectLst/>
                          <a:latin typeface="+mn-lt"/>
                        </a:rPr>
                        <a:t>3850</a:t>
                      </a:r>
                    </a:p>
                  </a:txBody>
                  <a:tcPr marL="7144" marR="7144" marT="714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2973957"/>
                  </a:ext>
                </a:extLst>
              </a:tr>
              <a:tr h="182880">
                <a:tc>
                  <a:txBody>
                    <a:bodyPr/>
                    <a:lstStyle/>
                    <a:p>
                      <a:endParaRPr lang="fi-FI" sz="800"/>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i-FI" sz="80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i-FI" sz="8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i-FI" sz="800" dirty="0"/>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570209"/>
                  </a:ext>
                </a:extLst>
              </a:tr>
            </a:tbl>
          </a:graphicData>
        </a:graphic>
      </p:graphicFrame>
      <p:cxnSp>
        <p:nvCxnSpPr>
          <p:cNvPr id="26" name="Suora nuoliyhdysviiva 25">
            <a:extLst>
              <a:ext uri="{FF2B5EF4-FFF2-40B4-BE49-F238E27FC236}">
                <a16:creationId xmlns:a16="http://schemas.microsoft.com/office/drawing/2014/main" id="{8E82110D-E28A-4968-8833-B6C178C37998}"/>
              </a:ext>
            </a:extLst>
          </p:cNvPr>
          <p:cNvCxnSpPr>
            <a:cxnSpLocks/>
          </p:cNvCxnSpPr>
          <p:nvPr/>
        </p:nvCxnSpPr>
        <p:spPr>
          <a:xfrm>
            <a:off x="7437454" y="2846971"/>
            <a:ext cx="129746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uora nuoliyhdysviiva 26">
            <a:extLst>
              <a:ext uri="{FF2B5EF4-FFF2-40B4-BE49-F238E27FC236}">
                <a16:creationId xmlns:a16="http://schemas.microsoft.com/office/drawing/2014/main" id="{BC78C9B3-0382-497F-9160-3BEE2AAA55F5}"/>
              </a:ext>
            </a:extLst>
          </p:cNvPr>
          <p:cNvCxnSpPr>
            <a:cxnSpLocks/>
          </p:cNvCxnSpPr>
          <p:nvPr/>
        </p:nvCxnSpPr>
        <p:spPr>
          <a:xfrm flipH="1">
            <a:off x="7437454" y="2420888"/>
            <a:ext cx="124803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 name="Sisällön paikkamerkki 2">
            <a:extLst>
              <a:ext uri="{FF2B5EF4-FFF2-40B4-BE49-F238E27FC236}">
                <a16:creationId xmlns:a16="http://schemas.microsoft.com/office/drawing/2014/main" id="{310009A4-DAA4-460A-8691-473514BF9CA9}"/>
              </a:ext>
            </a:extLst>
          </p:cNvPr>
          <p:cNvSpPr>
            <a:spLocks noGrp="1"/>
          </p:cNvSpPr>
          <p:nvPr>
            <p:ph idx="1"/>
          </p:nvPr>
        </p:nvSpPr>
        <p:spPr>
          <a:xfrm>
            <a:off x="457201" y="1268760"/>
            <a:ext cx="3270102" cy="4968552"/>
          </a:xfrm>
        </p:spPr>
        <p:txBody>
          <a:bodyPr/>
          <a:lstStyle/>
          <a:p>
            <a:pPr>
              <a:spcAft>
                <a:spcPts val="450"/>
              </a:spcAft>
            </a:pPr>
            <a:r>
              <a:rPr lang="fi-FI" sz="1200" dirty="0"/>
              <a:t>Oheisessa kuvassa on esitetty mittausajanjaksojen ajoneuvomäärät suunnittain ja mittauspisteittäin.</a:t>
            </a:r>
          </a:p>
          <a:p>
            <a:pPr>
              <a:spcAft>
                <a:spcPts val="150"/>
              </a:spcAft>
            </a:pPr>
            <a:r>
              <a:rPr lang="fi-FI" sz="1200" dirty="0"/>
              <a:t>Ajoneuvomäärissä on eroja laskinten välillä. Mahdollisia syitä laskinten välisiin eroihin:</a:t>
            </a:r>
          </a:p>
          <a:p>
            <a:pPr lvl="1">
              <a:spcAft>
                <a:spcPts val="150"/>
              </a:spcAft>
            </a:pPr>
            <a:r>
              <a:rPr lang="fi-FI" sz="1050" dirty="0"/>
              <a:t>Saattoliikenne koulun piha-alueelle. Mittauspisteen 1 ohi arvellaan siitä johtuen kulkeneen jonkun verran enemmän saattoliikennettä.</a:t>
            </a:r>
          </a:p>
          <a:p>
            <a:pPr lvl="1">
              <a:spcAft>
                <a:spcPts val="150"/>
              </a:spcAft>
            </a:pPr>
            <a:r>
              <a:rPr lang="fi-FI" sz="1050" dirty="0"/>
              <a:t>Mahdolliset tutkavarjot ruuhkahuippuina.</a:t>
            </a:r>
          </a:p>
          <a:p>
            <a:pPr lvl="1">
              <a:spcAft>
                <a:spcPts val="450"/>
              </a:spcAft>
            </a:pPr>
            <a:r>
              <a:rPr lang="fi-FI" sz="1050" dirty="0"/>
              <a:t>Suojatietyöt, jolloin laskimen tutka on ollut peitossa useita tunteja.</a:t>
            </a:r>
          </a:p>
          <a:p>
            <a:pPr>
              <a:spcAft>
                <a:spcPts val="450"/>
              </a:spcAft>
            </a:pPr>
            <a:r>
              <a:rPr lang="fi-FI" sz="1200" dirty="0"/>
              <a:t>Kaikkiin rekisteröintipuutteisiin ei löydy järkevää syytä. </a:t>
            </a:r>
          </a:p>
          <a:p>
            <a:pPr>
              <a:spcAft>
                <a:spcPts val="450"/>
              </a:spcAft>
            </a:pPr>
            <a:r>
              <a:rPr lang="fi-FI" sz="1200" dirty="0"/>
              <a:t>Tutkimuksessa jouduttiin käyttämään osittain eri liikennelaskimia, mikä laskee tulosten vertailukelpoisuutta. </a:t>
            </a:r>
            <a:r>
              <a:rPr lang="fi-FI" sz="1200" dirty="0" err="1"/>
              <a:t>Viacountin</a:t>
            </a:r>
            <a:r>
              <a:rPr lang="fi-FI" sz="1200" dirty="0"/>
              <a:t> tuottamaa dataa pidetään suhteellisen luotettavana, mutta ne ovat siitä huolimatta alttiita mittausvirheille. </a:t>
            </a:r>
          </a:p>
        </p:txBody>
      </p:sp>
    </p:spTree>
    <p:extLst>
      <p:ext uri="{BB962C8B-B14F-4D97-AF65-F5344CB8AC3E}">
        <p14:creationId xmlns:p14="http://schemas.microsoft.com/office/powerpoint/2010/main" val="966873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0CC48DDA-CE55-41BC-8456-8DF85FE598F9}"/>
              </a:ext>
            </a:extLst>
          </p:cNvPr>
          <p:cNvSpPr/>
          <p:nvPr/>
        </p:nvSpPr>
        <p:spPr>
          <a:xfrm>
            <a:off x="6608148" y="5034965"/>
            <a:ext cx="2527736" cy="955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256790" y="245141"/>
            <a:ext cx="7740000" cy="858600"/>
          </a:xfrm>
        </p:spPr>
        <p:txBody>
          <a:bodyPr/>
          <a:lstStyle/>
          <a:p>
            <a:pPr algn="l"/>
            <a:r>
              <a:rPr lang="fi-FI" dirty="0"/>
              <a:t>Tulokset </a:t>
            </a:r>
            <a:br>
              <a:rPr lang="fi-FI" dirty="0"/>
            </a:br>
            <a:r>
              <a:rPr lang="fi-FI" sz="1800" dirty="0">
                <a:solidFill>
                  <a:schemeClr val="accent1"/>
                </a:solidFill>
              </a:rPr>
              <a:t>Liikennemäärät itään (MP2 saapuva, MP1 poistuva)</a:t>
            </a:r>
            <a:endParaRPr lang="fi-FI" dirty="0">
              <a:solidFill>
                <a:schemeClr val="accent1"/>
              </a:solidFill>
            </a:endParaRPr>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7</a:t>
            </a:fld>
            <a:endParaRPr lang="fi-FI"/>
          </a:p>
        </p:txBody>
      </p:sp>
      <p:graphicFrame>
        <p:nvGraphicFramePr>
          <p:cNvPr id="8" name="Kaavio 7">
            <a:extLst>
              <a:ext uri="{FF2B5EF4-FFF2-40B4-BE49-F238E27FC236}">
                <a16:creationId xmlns:a16="http://schemas.microsoft.com/office/drawing/2014/main" id="{15C80057-6F12-42DF-BE0B-53D564414B0D}"/>
              </a:ext>
            </a:extLst>
          </p:cNvPr>
          <p:cNvGraphicFramePr>
            <a:graphicFrameLocks/>
          </p:cNvGraphicFramePr>
          <p:nvPr>
            <p:extLst/>
          </p:nvPr>
        </p:nvGraphicFramePr>
        <p:xfrm>
          <a:off x="4512154" y="2932525"/>
          <a:ext cx="4579395" cy="2574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Kaavio 8">
            <a:extLst>
              <a:ext uri="{FF2B5EF4-FFF2-40B4-BE49-F238E27FC236}">
                <a16:creationId xmlns:a16="http://schemas.microsoft.com/office/drawing/2014/main" id="{7A11C00C-DFFB-4C0B-BDD5-6AE24D89F749}"/>
              </a:ext>
            </a:extLst>
          </p:cNvPr>
          <p:cNvGraphicFramePr>
            <a:graphicFrameLocks/>
          </p:cNvGraphicFramePr>
          <p:nvPr>
            <p:extLst/>
          </p:nvPr>
        </p:nvGraphicFramePr>
        <p:xfrm>
          <a:off x="8117" y="2932525"/>
          <a:ext cx="4504037" cy="2574608"/>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uora nuoliyhdysviiva 12">
            <a:extLst>
              <a:ext uri="{FF2B5EF4-FFF2-40B4-BE49-F238E27FC236}">
                <a16:creationId xmlns:a16="http://schemas.microsoft.com/office/drawing/2014/main" id="{B44B5E83-2069-4A3D-B86E-32D957C28C01}"/>
              </a:ext>
            </a:extLst>
          </p:cNvPr>
          <p:cNvCxnSpPr>
            <a:cxnSpLocks/>
          </p:cNvCxnSpPr>
          <p:nvPr/>
        </p:nvCxnSpPr>
        <p:spPr>
          <a:xfrm>
            <a:off x="6198534" y="526830"/>
            <a:ext cx="2463054" cy="0"/>
          </a:xfrm>
          <a:prstGeom prst="straightConnector1">
            <a:avLst/>
          </a:prstGeom>
          <a:ln w="190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Suorakulmio: Pyöristetyt kulmat 13">
            <a:extLst>
              <a:ext uri="{FF2B5EF4-FFF2-40B4-BE49-F238E27FC236}">
                <a16:creationId xmlns:a16="http://schemas.microsoft.com/office/drawing/2014/main" id="{5958C7C3-9EFB-4C58-99A1-235820D09B00}"/>
              </a:ext>
            </a:extLst>
          </p:cNvPr>
          <p:cNvSpPr/>
          <p:nvPr/>
        </p:nvSpPr>
        <p:spPr>
          <a:xfrm>
            <a:off x="6527717" y="404387"/>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MP2</a:t>
            </a:r>
          </a:p>
        </p:txBody>
      </p:sp>
      <p:sp>
        <p:nvSpPr>
          <p:cNvPr id="15" name="Tekstiruutu 14">
            <a:extLst>
              <a:ext uri="{FF2B5EF4-FFF2-40B4-BE49-F238E27FC236}">
                <a16:creationId xmlns:a16="http://schemas.microsoft.com/office/drawing/2014/main" id="{EBF468C2-C8F9-4624-AE40-203DEF158DA1}"/>
              </a:ext>
            </a:extLst>
          </p:cNvPr>
          <p:cNvSpPr txBox="1"/>
          <p:nvPr/>
        </p:nvSpPr>
        <p:spPr>
          <a:xfrm>
            <a:off x="8643420" y="404921"/>
            <a:ext cx="324128" cy="253916"/>
          </a:xfrm>
          <a:prstGeom prst="rect">
            <a:avLst/>
          </a:prstGeom>
          <a:noFill/>
        </p:spPr>
        <p:txBody>
          <a:bodyPr wrap="none" rtlCol="0">
            <a:spAutoFit/>
          </a:bodyPr>
          <a:lstStyle/>
          <a:p>
            <a:r>
              <a:rPr lang="fi-FI" sz="1050" dirty="0"/>
              <a:t>itä</a:t>
            </a:r>
          </a:p>
        </p:txBody>
      </p:sp>
      <p:sp>
        <p:nvSpPr>
          <p:cNvPr id="16" name="Suorakulmio 15">
            <a:extLst>
              <a:ext uri="{FF2B5EF4-FFF2-40B4-BE49-F238E27FC236}">
                <a16:creationId xmlns:a16="http://schemas.microsoft.com/office/drawing/2014/main" id="{FA64FF78-46ED-4E43-8649-2D437111BAC2}"/>
              </a:ext>
            </a:extLst>
          </p:cNvPr>
          <p:cNvSpPr/>
          <p:nvPr/>
        </p:nvSpPr>
        <p:spPr>
          <a:xfrm>
            <a:off x="7092280" y="453353"/>
            <a:ext cx="1411190" cy="135262"/>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7" name="Suorakulmio: Pyöristetyt kulmat 16">
            <a:extLst>
              <a:ext uri="{FF2B5EF4-FFF2-40B4-BE49-F238E27FC236}">
                <a16:creationId xmlns:a16="http://schemas.microsoft.com/office/drawing/2014/main" id="{A708AD7C-65D8-47DD-A880-52AC1EAC46DA}"/>
              </a:ext>
            </a:extLst>
          </p:cNvPr>
          <p:cNvSpPr/>
          <p:nvPr/>
        </p:nvSpPr>
        <p:spPr>
          <a:xfrm>
            <a:off x="7785258" y="404387"/>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MP1</a:t>
            </a:r>
          </a:p>
        </p:txBody>
      </p:sp>
      <p:sp>
        <p:nvSpPr>
          <p:cNvPr id="12" name="Sisällön paikkamerkki 2">
            <a:extLst>
              <a:ext uri="{FF2B5EF4-FFF2-40B4-BE49-F238E27FC236}">
                <a16:creationId xmlns:a16="http://schemas.microsoft.com/office/drawing/2014/main" id="{D5782AF8-68B6-4656-AA4A-9164F0C99E98}"/>
              </a:ext>
            </a:extLst>
          </p:cNvPr>
          <p:cNvSpPr txBox="1">
            <a:spLocks/>
          </p:cNvSpPr>
          <p:nvPr/>
        </p:nvSpPr>
        <p:spPr>
          <a:xfrm>
            <a:off x="457201" y="2163697"/>
            <a:ext cx="8182256" cy="548660"/>
          </a:xfrm>
          <a:prstGeom prst="rect">
            <a:avLst/>
          </a:prstGeom>
        </p:spPr>
        <p:txBody>
          <a:bodyPr vert="horz" lIns="68580" tIns="34290" rIns="68580" bIns="34290" rtlCol="0">
            <a:noAutofit/>
          </a:bodyPr>
          <a:lstStyle>
            <a:lvl1pPr marL="230400" indent="-230400" algn="l" defTabSz="914400" rtl="0" eaLnBrk="1" latinLnBrk="0" hangingPunct="1">
              <a:lnSpc>
                <a:spcPct val="90000"/>
              </a:lnSpc>
              <a:spcBef>
                <a:spcPts val="0"/>
              </a:spcBef>
              <a:spcAft>
                <a:spcPts val="0"/>
              </a:spcAft>
              <a:buClr>
                <a:schemeClr val="accent1"/>
              </a:buClr>
              <a:buFont typeface="Wingdings" pitchFamily="2" charset="2"/>
              <a:buChar char="§"/>
              <a:defRPr lang="fi-FI" sz="1800" kern="1200" baseline="0" dirty="0" smtClean="0">
                <a:solidFill>
                  <a:schemeClr val="tx1"/>
                </a:solidFill>
                <a:latin typeface="+mn-lt"/>
                <a:ea typeface="+mn-ea"/>
                <a:cs typeface="+mn-cs"/>
                <a:sym typeface="Wingdings" pitchFamily="2" charset="2"/>
              </a:defRPr>
            </a:lvl1pPr>
            <a:lvl2pPr marL="460800" indent="-230400" algn="l" defTabSz="914400" rtl="0" eaLnBrk="1" latinLnBrk="0" hangingPunct="1">
              <a:lnSpc>
                <a:spcPct val="90000"/>
              </a:lnSpc>
              <a:spcBef>
                <a:spcPts val="0"/>
              </a:spcBef>
              <a:buClr>
                <a:schemeClr val="accent1"/>
              </a:buClr>
              <a:buFont typeface="Arial" pitchFamily="34" charset="0"/>
              <a:buChar char="•"/>
              <a:defRPr sz="1600" kern="1200">
                <a:solidFill>
                  <a:schemeClr val="tx1"/>
                </a:solidFill>
                <a:latin typeface="+mn-lt"/>
                <a:ea typeface="+mn-ea"/>
                <a:cs typeface="+mn-cs"/>
              </a:defRPr>
            </a:lvl2pPr>
            <a:lvl3pPr marL="691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21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1520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5pPr>
            <a:lvl6pPr marL="13824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6pPr>
            <a:lvl7pPr marL="16128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7pPr>
            <a:lvl8pPr marL="18432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8pPr>
            <a:lvl9pPr marL="2073600" indent="-228600" algn="l" defTabSz="914400" rtl="0" eaLnBrk="1" latinLnBrk="0" hangingPunct="1">
              <a:lnSpc>
                <a:spcPct val="90000"/>
              </a:lnSpc>
              <a:spcBef>
                <a:spcPts val="0"/>
              </a:spcBef>
              <a:buClr>
                <a:schemeClr val="accent1"/>
              </a:buClr>
              <a:buFont typeface="Arial" panose="020B0604020202020204" pitchFamily="34" charset="0"/>
              <a:buChar char="‒"/>
              <a:defRPr sz="1600" kern="1200">
                <a:solidFill>
                  <a:schemeClr val="tx1"/>
                </a:solidFill>
                <a:latin typeface="+mn-lt"/>
                <a:ea typeface="+mn-ea"/>
                <a:cs typeface="+mn-cs"/>
              </a:defRPr>
            </a:lvl9pPr>
          </a:lstStyle>
          <a:p>
            <a:pPr>
              <a:spcAft>
                <a:spcPts val="450"/>
              </a:spcAft>
            </a:pPr>
            <a:r>
              <a:rPr lang="fi-FI" sz="1050" dirty="0"/>
              <a:t>Arkisin huipputunnit ovat mittausten perusteella aamuisin kello 7-8 ja iltapäivisin kello 16-17. </a:t>
            </a:r>
          </a:p>
          <a:p>
            <a:r>
              <a:rPr lang="fi-FI" sz="1050" dirty="0"/>
              <a:t>Mittauspisteessä 2 on jälkeen 1 mittauksen aikaan luonnotonta laskua iltapäivän huipputuntina ja jälkeen 2 mittaus ei ole rekisteröinyt lainkaan ajoneuvoja iltapäivän huipputuntina. </a:t>
            </a:r>
          </a:p>
        </p:txBody>
      </p:sp>
      <p:sp>
        <p:nvSpPr>
          <p:cNvPr id="5" name="Suorakulmio 4">
            <a:extLst>
              <a:ext uri="{FF2B5EF4-FFF2-40B4-BE49-F238E27FC236}">
                <a16:creationId xmlns:a16="http://schemas.microsoft.com/office/drawing/2014/main" id="{9B3FA276-8D9F-4FF0-B01C-10285FF9F137}"/>
              </a:ext>
            </a:extLst>
          </p:cNvPr>
          <p:cNvSpPr/>
          <p:nvPr/>
        </p:nvSpPr>
        <p:spPr>
          <a:xfrm>
            <a:off x="7091809" y="627725"/>
            <a:ext cx="1059906" cy="213585"/>
          </a:xfrm>
          <a:prstGeom prst="rect">
            <a:avLst/>
          </a:prstGeom>
        </p:spPr>
        <p:txBody>
          <a:bodyPr wrap="none">
            <a:spAutoFit/>
          </a:bodyPr>
          <a:lstStyle/>
          <a:p>
            <a:r>
              <a:rPr lang="fi-FI" sz="788" dirty="0"/>
              <a:t>arkisin klo 7.30-15.30</a:t>
            </a:r>
          </a:p>
        </p:txBody>
      </p:sp>
    </p:spTree>
    <p:extLst>
      <p:ext uri="{BB962C8B-B14F-4D97-AF65-F5344CB8AC3E}">
        <p14:creationId xmlns:p14="http://schemas.microsoft.com/office/powerpoint/2010/main" val="5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D8658BBD-0910-4FE4-A552-EF3C10459F8A}"/>
              </a:ext>
            </a:extLst>
          </p:cNvPr>
          <p:cNvSpPr/>
          <p:nvPr/>
        </p:nvSpPr>
        <p:spPr>
          <a:xfrm>
            <a:off x="6608148" y="5034965"/>
            <a:ext cx="2527736" cy="955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227558" y="275310"/>
            <a:ext cx="7740000" cy="858600"/>
          </a:xfrm>
        </p:spPr>
        <p:txBody>
          <a:bodyPr/>
          <a:lstStyle/>
          <a:p>
            <a:pPr algn="l"/>
            <a:r>
              <a:rPr lang="fi-FI" dirty="0"/>
              <a:t>Tulokset </a:t>
            </a:r>
            <a:br>
              <a:rPr lang="fi-FI" dirty="0"/>
            </a:br>
            <a:r>
              <a:rPr lang="fi-FI" sz="1800" dirty="0">
                <a:solidFill>
                  <a:schemeClr val="accent1"/>
                </a:solidFill>
              </a:rPr>
              <a:t>Liikennemäärät länteen (MP2 poistuva, MP1 saapuva)</a:t>
            </a:r>
            <a:endParaRPr lang="fi-FI" dirty="0">
              <a:solidFill>
                <a:schemeClr val="accent1"/>
              </a:solidFill>
            </a:endParaRPr>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8</a:t>
            </a:fld>
            <a:endParaRPr lang="fi-FI"/>
          </a:p>
        </p:txBody>
      </p:sp>
      <p:graphicFrame>
        <p:nvGraphicFramePr>
          <p:cNvPr id="10" name="Kaavio 9">
            <a:extLst>
              <a:ext uri="{FF2B5EF4-FFF2-40B4-BE49-F238E27FC236}">
                <a16:creationId xmlns:a16="http://schemas.microsoft.com/office/drawing/2014/main" id="{B8850974-F7B4-44A9-B847-259AF8608562}"/>
              </a:ext>
            </a:extLst>
          </p:cNvPr>
          <p:cNvGraphicFramePr>
            <a:graphicFrameLocks/>
          </p:cNvGraphicFramePr>
          <p:nvPr>
            <p:extLst/>
          </p:nvPr>
        </p:nvGraphicFramePr>
        <p:xfrm>
          <a:off x="4460275" y="2877179"/>
          <a:ext cx="4593566" cy="2574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Kaavio 10">
            <a:extLst>
              <a:ext uri="{FF2B5EF4-FFF2-40B4-BE49-F238E27FC236}">
                <a16:creationId xmlns:a16="http://schemas.microsoft.com/office/drawing/2014/main" id="{7BDCF753-12C6-4E05-8A2E-768373448A91}"/>
              </a:ext>
            </a:extLst>
          </p:cNvPr>
          <p:cNvGraphicFramePr>
            <a:graphicFrameLocks/>
          </p:cNvGraphicFramePr>
          <p:nvPr>
            <p:extLst/>
          </p:nvPr>
        </p:nvGraphicFramePr>
        <p:xfrm>
          <a:off x="1" y="2891310"/>
          <a:ext cx="4456358" cy="2546346"/>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uora nuoliyhdysviiva 16">
            <a:extLst>
              <a:ext uri="{FF2B5EF4-FFF2-40B4-BE49-F238E27FC236}">
                <a16:creationId xmlns:a16="http://schemas.microsoft.com/office/drawing/2014/main" id="{ABCED1FF-3966-41CF-A5BC-8AAA8DA55496}"/>
              </a:ext>
            </a:extLst>
          </p:cNvPr>
          <p:cNvCxnSpPr>
            <a:cxnSpLocks/>
            <a:stCxn id="19" idx="3"/>
          </p:cNvCxnSpPr>
          <p:nvPr/>
        </p:nvCxnSpPr>
        <p:spPr>
          <a:xfrm flipV="1">
            <a:off x="6390420" y="494904"/>
            <a:ext cx="2413682" cy="11541"/>
          </a:xfrm>
          <a:prstGeom prst="straightConnector1">
            <a:avLst/>
          </a:prstGeom>
          <a:ln w="1905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8" name="Suorakulmio: Pyöristetyt kulmat 17">
            <a:extLst>
              <a:ext uri="{FF2B5EF4-FFF2-40B4-BE49-F238E27FC236}">
                <a16:creationId xmlns:a16="http://schemas.microsoft.com/office/drawing/2014/main" id="{EE53E424-D048-4CF9-BA74-6C3395B660DF}"/>
              </a:ext>
            </a:extLst>
          </p:cNvPr>
          <p:cNvSpPr/>
          <p:nvPr/>
        </p:nvSpPr>
        <p:spPr>
          <a:xfrm>
            <a:off x="6694594" y="372461"/>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MP2</a:t>
            </a:r>
          </a:p>
        </p:txBody>
      </p:sp>
      <p:sp>
        <p:nvSpPr>
          <p:cNvPr id="19" name="Tekstiruutu 18">
            <a:extLst>
              <a:ext uri="{FF2B5EF4-FFF2-40B4-BE49-F238E27FC236}">
                <a16:creationId xmlns:a16="http://schemas.microsoft.com/office/drawing/2014/main" id="{4B4E93D9-A644-4733-8EE4-ECDE6813D631}"/>
              </a:ext>
            </a:extLst>
          </p:cNvPr>
          <p:cNvSpPr txBox="1"/>
          <p:nvPr/>
        </p:nvSpPr>
        <p:spPr>
          <a:xfrm>
            <a:off x="5957288" y="379487"/>
            <a:ext cx="433132" cy="253916"/>
          </a:xfrm>
          <a:prstGeom prst="rect">
            <a:avLst/>
          </a:prstGeom>
          <a:noFill/>
        </p:spPr>
        <p:txBody>
          <a:bodyPr wrap="none" rtlCol="0">
            <a:spAutoFit/>
          </a:bodyPr>
          <a:lstStyle/>
          <a:p>
            <a:r>
              <a:rPr lang="fi-FI" sz="1050" dirty="0"/>
              <a:t>länsi</a:t>
            </a:r>
          </a:p>
        </p:txBody>
      </p:sp>
      <p:sp>
        <p:nvSpPr>
          <p:cNvPr id="20" name="Suorakulmio 19">
            <a:extLst>
              <a:ext uri="{FF2B5EF4-FFF2-40B4-BE49-F238E27FC236}">
                <a16:creationId xmlns:a16="http://schemas.microsoft.com/office/drawing/2014/main" id="{A21F782D-8FCD-4131-ADF6-37C6C0C54B2C}"/>
              </a:ext>
            </a:extLst>
          </p:cNvPr>
          <p:cNvSpPr/>
          <p:nvPr/>
        </p:nvSpPr>
        <p:spPr>
          <a:xfrm>
            <a:off x="7259158" y="421428"/>
            <a:ext cx="1380299" cy="135260"/>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1" name="Suorakulmio: Pyöristetyt kulmat 20">
            <a:extLst>
              <a:ext uri="{FF2B5EF4-FFF2-40B4-BE49-F238E27FC236}">
                <a16:creationId xmlns:a16="http://schemas.microsoft.com/office/drawing/2014/main" id="{592A6E14-B381-44CC-AE4A-84CF8F27807C}"/>
              </a:ext>
            </a:extLst>
          </p:cNvPr>
          <p:cNvSpPr/>
          <p:nvPr/>
        </p:nvSpPr>
        <p:spPr>
          <a:xfrm>
            <a:off x="7952136" y="372461"/>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MP1</a:t>
            </a:r>
          </a:p>
        </p:txBody>
      </p:sp>
      <p:sp>
        <p:nvSpPr>
          <p:cNvPr id="13" name="Sisällön paikkamerkki 2">
            <a:extLst>
              <a:ext uri="{FF2B5EF4-FFF2-40B4-BE49-F238E27FC236}">
                <a16:creationId xmlns:a16="http://schemas.microsoft.com/office/drawing/2014/main" id="{ED250504-F1F5-4FD5-8070-FF1DBEDDECB0}"/>
              </a:ext>
            </a:extLst>
          </p:cNvPr>
          <p:cNvSpPr>
            <a:spLocks noGrp="1"/>
          </p:cNvSpPr>
          <p:nvPr>
            <p:ph idx="1"/>
          </p:nvPr>
        </p:nvSpPr>
        <p:spPr>
          <a:xfrm>
            <a:off x="457201" y="2129870"/>
            <a:ext cx="8182256" cy="548660"/>
          </a:xfrm>
        </p:spPr>
        <p:txBody>
          <a:bodyPr/>
          <a:lstStyle/>
          <a:p>
            <a:pPr>
              <a:spcAft>
                <a:spcPts val="450"/>
              </a:spcAft>
            </a:pPr>
            <a:r>
              <a:rPr lang="fi-FI" sz="1050" dirty="0"/>
              <a:t>Arkisin huipputunnit ovat mittausten perusteella aamuisin kello 7-8 ja iltapäivisin kello 16-17. </a:t>
            </a:r>
          </a:p>
          <a:p>
            <a:r>
              <a:rPr lang="fi-FI" sz="1050" dirty="0"/>
              <a:t>Mittauspisteessä 2 on jälkeen 1 mittauksen aikaan luonnotonta laskua iltapäivän huipputuntina ja jälkeen 2 mittaus ei ole rekisteröinyt lainkaan ajoneuvoja iltapäivän huipputuntina. </a:t>
            </a:r>
          </a:p>
        </p:txBody>
      </p:sp>
      <p:sp>
        <p:nvSpPr>
          <p:cNvPr id="14" name="Suorakulmio 13">
            <a:extLst>
              <a:ext uri="{FF2B5EF4-FFF2-40B4-BE49-F238E27FC236}">
                <a16:creationId xmlns:a16="http://schemas.microsoft.com/office/drawing/2014/main" id="{70F8059C-637E-4134-AFE9-7BEBBA77C803}"/>
              </a:ext>
            </a:extLst>
          </p:cNvPr>
          <p:cNvSpPr/>
          <p:nvPr/>
        </p:nvSpPr>
        <p:spPr>
          <a:xfrm>
            <a:off x="7258687" y="604363"/>
            <a:ext cx="1059906" cy="213585"/>
          </a:xfrm>
          <a:prstGeom prst="rect">
            <a:avLst/>
          </a:prstGeom>
        </p:spPr>
        <p:txBody>
          <a:bodyPr wrap="none">
            <a:spAutoFit/>
          </a:bodyPr>
          <a:lstStyle/>
          <a:p>
            <a:r>
              <a:rPr lang="fi-FI" sz="788" dirty="0"/>
              <a:t>arkisin klo 7.30-15.30</a:t>
            </a:r>
          </a:p>
        </p:txBody>
      </p:sp>
    </p:spTree>
    <p:extLst>
      <p:ext uri="{BB962C8B-B14F-4D97-AF65-F5344CB8AC3E}">
        <p14:creationId xmlns:p14="http://schemas.microsoft.com/office/powerpoint/2010/main" val="276059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CA2E5F75-49E7-40B8-8864-3E819CBE138F}"/>
              </a:ext>
            </a:extLst>
          </p:cNvPr>
          <p:cNvSpPr/>
          <p:nvPr/>
        </p:nvSpPr>
        <p:spPr>
          <a:xfrm>
            <a:off x="6608148" y="5034965"/>
            <a:ext cx="2527736" cy="955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 name="Otsikko 1">
            <a:extLst>
              <a:ext uri="{FF2B5EF4-FFF2-40B4-BE49-F238E27FC236}">
                <a16:creationId xmlns:a16="http://schemas.microsoft.com/office/drawing/2014/main" id="{6A07F4DB-C474-4400-8799-EBAD0EB3BDB6}"/>
              </a:ext>
            </a:extLst>
          </p:cNvPr>
          <p:cNvSpPr>
            <a:spLocks noGrp="1"/>
          </p:cNvSpPr>
          <p:nvPr>
            <p:ph type="title"/>
          </p:nvPr>
        </p:nvSpPr>
        <p:spPr>
          <a:xfrm>
            <a:off x="144175" y="692950"/>
            <a:ext cx="7740000" cy="943259"/>
          </a:xfrm>
        </p:spPr>
        <p:txBody>
          <a:bodyPr/>
          <a:lstStyle/>
          <a:p>
            <a:pPr algn="l"/>
            <a:r>
              <a:rPr lang="fi-FI" dirty="0"/>
              <a:t>Tulokset </a:t>
            </a:r>
            <a:br>
              <a:rPr lang="fi-FI" dirty="0"/>
            </a:br>
            <a:r>
              <a:rPr lang="fi-FI" sz="1800" dirty="0">
                <a:solidFill>
                  <a:schemeClr val="accent1"/>
                </a:solidFill>
              </a:rPr>
              <a:t>Päivittäisen keskinopeuden muutos itään (MP2 saapuva, MP1 poistuva)</a:t>
            </a:r>
            <a:endParaRPr lang="fi-FI" dirty="0"/>
          </a:p>
        </p:txBody>
      </p:sp>
      <p:sp>
        <p:nvSpPr>
          <p:cNvPr id="6" name="Dian numeron paikkamerkki 5">
            <a:extLst>
              <a:ext uri="{FF2B5EF4-FFF2-40B4-BE49-F238E27FC236}">
                <a16:creationId xmlns:a16="http://schemas.microsoft.com/office/drawing/2014/main" id="{390020DD-E5A4-4911-AE9D-887362D7A68D}"/>
              </a:ext>
            </a:extLst>
          </p:cNvPr>
          <p:cNvSpPr>
            <a:spLocks noGrp="1"/>
          </p:cNvSpPr>
          <p:nvPr>
            <p:ph type="sldNum" sz="quarter" idx="12"/>
          </p:nvPr>
        </p:nvSpPr>
        <p:spPr/>
        <p:txBody>
          <a:bodyPr/>
          <a:lstStyle/>
          <a:p>
            <a:fld id="{EB59C1E5-9392-4F9A-9014-AC739622B32D}" type="slidenum">
              <a:rPr lang="fi-FI" smtClean="0"/>
              <a:t>9</a:t>
            </a:fld>
            <a:endParaRPr lang="fi-FI"/>
          </a:p>
        </p:txBody>
      </p:sp>
      <p:graphicFrame>
        <p:nvGraphicFramePr>
          <p:cNvPr id="13" name="Kaavio 12">
            <a:extLst>
              <a:ext uri="{FF2B5EF4-FFF2-40B4-BE49-F238E27FC236}">
                <a16:creationId xmlns:a16="http://schemas.microsoft.com/office/drawing/2014/main" id="{9133B7B0-C2BF-4F63-B3BB-21E89F4D9EA9}"/>
              </a:ext>
            </a:extLst>
          </p:cNvPr>
          <p:cNvGraphicFramePr>
            <a:graphicFrameLocks/>
          </p:cNvGraphicFramePr>
          <p:nvPr>
            <p:extLst/>
          </p:nvPr>
        </p:nvGraphicFramePr>
        <p:xfrm>
          <a:off x="457201" y="3046258"/>
          <a:ext cx="4011104" cy="25741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Kaavio 13">
            <a:extLst>
              <a:ext uri="{FF2B5EF4-FFF2-40B4-BE49-F238E27FC236}">
                <a16:creationId xmlns:a16="http://schemas.microsoft.com/office/drawing/2014/main" id="{326B33BA-9674-42E2-B1EE-7F9DD0B53BE5}"/>
              </a:ext>
            </a:extLst>
          </p:cNvPr>
          <p:cNvGraphicFramePr>
            <a:graphicFrameLocks/>
          </p:cNvGraphicFramePr>
          <p:nvPr>
            <p:extLst/>
          </p:nvPr>
        </p:nvGraphicFramePr>
        <p:xfrm>
          <a:off x="4675697" y="3028382"/>
          <a:ext cx="4180540" cy="2574166"/>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uora nuoliyhdysviiva 14">
            <a:extLst>
              <a:ext uri="{FF2B5EF4-FFF2-40B4-BE49-F238E27FC236}">
                <a16:creationId xmlns:a16="http://schemas.microsoft.com/office/drawing/2014/main" id="{930ECB03-B9B0-44FA-AA0C-39EBE39BEBFF}"/>
              </a:ext>
            </a:extLst>
          </p:cNvPr>
          <p:cNvCxnSpPr>
            <a:cxnSpLocks/>
          </p:cNvCxnSpPr>
          <p:nvPr/>
        </p:nvCxnSpPr>
        <p:spPr>
          <a:xfrm>
            <a:off x="6231439" y="385221"/>
            <a:ext cx="2463054" cy="0"/>
          </a:xfrm>
          <a:prstGeom prst="straightConnector1">
            <a:avLst/>
          </a:prstGeom>
          <a:ln w="190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Suorakulmio: Pyöristetyt kulmat 15">
            <a:extLst>
              <a:ext uri="{FF2B5EF4-FFF2-40B4-BE49-F238E27FC236}">
                <a16:creationId xmlns:a16="http://schemas.microsoft.com/office/drawing/2014/main" id="{E763BB76-EF27-4FE6-9A03-2E998A65177E}"/>
              </a:ext>
            </a:extLst>
          </p:cNvPr>
          <p:cNvSpPr/>
          <p:nvPr/>
        </p:nvSpPr>
        <p:spPr>
          <a:xfrm>
            <a:off x="6560622" y="262778"/>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MP2</a:t>
            </a:r>
          </a:p>
        </p:txBody>
      </p:sp>
      <p:sp>
        <p:nvSpPr>
          <p:cNvPr id="17" name="Tekstiruutu 16">
            <a:extLst>
              <a:ext uri="{FF2B5EF4-FFF2-40B4-BE49-F238E27FC236}">
                <a16:creationId xmlns:a16="http://schemas.microsoft.com/office/drawing/2014/main" id="{B7E14A12-8D61-471F-8F70-59AAD65B5D27}"/>
              </a:ext>
            </a:extLst>
          </p:cNvPr>
          <p:cNvSpPr txBox="1"/>
          <p:nvPr/>
        </p:nvSpPr>
        <p:spPr>
          <a:xfrm>
            <a:off x="8676325" y="263312"/>
            <a:ext cx="324128" cy="253916"/>
          </a:xfrm>
          <a:prstGeom prst="rect">
            <a:avLst/>
          </a:prstGeom>
          <a:noFill/>
        </p:spPr>
        <p:txBody>
          <a:bodyPr wrap="none" rtlCol="0">
            <a:spAutoFit/>
          </a:bodyPr>
          <a:lstStyle/>
          <a:p>
            <a:r>
              <a:rPr lang="fi-FI" sz="1050" dirty="0"/>
              <a:t>itä</a:t>
            </a:r>
          </a:p>
        </p:txBody>
      </p:sp>
      <p:sp>
        <p:nvSpPr>
          <p:cNvPr id="18" name="Suorakulmio 17">
            <a:extLst>
              <a:ext uri="{FF2B5EF4-FFF2-40B4-BE49-F238E27FC236}">
                <a16:creationId xmlns:a16="http://schemas.microsoft.com/office/drawing/2014/main" id="{D2A1DAC1-116C-45EA-92A4-8EA77D5BA661}"/>
              </a:ext>
            </a:extLst>
          </p:cNvPr>
          <p:cNvSpPr/>
          <p:nvPr/>
        </p:nvSpPr>
        <p:spPr>
          <a:xfrm>
            <a:off x="7125185" y="311744"/>
            <a:ext cx="1411190" cy="135262"/>
          </a:xfrm>
          <a:prstGeom prst="rect">
            <a:avLst/>
          </a:prstGeom>
          <a:solidFill>
            <a:srgbClr val="C0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9" name="Suorakulmio: Pyöristetyt kulmat 18">
            <a:extLst>
              <a:ext uri="{FF2B5EF4-FFF2-40B4-BE49-F238E27FC236}">
                <a16:creationId xmlns:a16="http://schemas.microsoft.com/office/drawing/2014/main" id="{9630BBDA-7DAF-4815-BCE4-B1484C216255}"/>
              </a:ext>
            </a:extLst>
          </p:cNvPr>
          <p:cNvSpPr/>
          <p:nvPr/>
        </p:nvSpPr>
        <p:spPr>
          <a:xfrm>
            <a:off x="7818163" y="262778"/>
            <a:ext cx="395417" cy="2319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fi-FI" sz="900" dirty="0">
                <a:solidFill>
                  <a:schemeClr val="tx1"/>
                </a:solidFill>
              </a:rPr>
              <a:t>MP1</a:t>
            </a:r>
          </a:p>
        </p:txBody>
      </p:sp>
      <p:sp>
        <p:nvSpPr>
          <p:cNvPr id="11" name="Suorakulmio 10">
            <a:extLst>
              <a:ext uri="{FF2B5EF4-FFF2-40B4-BE49-F238E27FC236}">
                <a16:creationId xmlns:a16="http://schemas.microsoft.com/office/drawing/2014/main" id="{0B4E11DA-0723-40EA-9DFD-9D2784C37DA2}"/>
              </a:ext>
            </a:extLst>
          </p:cNvPr>
          <p:cNvSpPr/>
          <p:nvPr/>
        </p:nvSpPr>
        <p:spPr>
          <a:xfrm>
            <a:off x="7155849" y="510522"/>
            <a:ext cx="1059906" cy="213585"/>
          </a:xfrm>
          <a:prstGeom prst="rect">
            <a:avLst/>
          </a:prstGeom>
        </p:spPr>
        <p:txBody>
          <a:bodyPr wrap="none">
            <a:spAutoFit/>
          </a:bodyPr>
          <a:lstStyle/>
          <a:p>
            <a:r>
              <a:rPr lang="fi-FI" sz="788" dirty="0"/>
              <a:t>arkisin klo 7.30-15.30</a:t>
            </a:r>
          </a:p>
        </p:txBody>
      </p:sp>
      <p:sp>
        <p:nvSpPr>
          <p:cNvPr id="20" name="Sisällön paikkamerkki 2">
            <a:extLst>
              <a:ext uri="{FF2B5EF4-FFF2-40B4-BE49-F238E27FC236}">
                <a16:creationId xmlns:a16="http://schemas.microsoft.com/office/drawing/2014/main" id="{AF29336F-CE7E-4A2C-804E-59015CCFE2F4}"/>
              </a:ext>
            </a:extLst>
          </p:cNvPr>
          <p:cNvSpPr>
            <a:spLocks noGrp="1"/>
          </p:cNvSpPr>
          <p:nvPr>
            <p:ph idx="1"/>
          </p:nvPr>
        </p:nvSpPr>
        <p:spPr>
          <a:xfrm>
            <a:off x="457201" y="2063906"/>
            <a:ext cx="8182256" cy="823525"/>
          </a:xfrm>
        </p:spPr>
        <p:txBody>
          <a:bodyPr/>
          <a:lstStyle/>
          <a:p>
            <a:pPr>
              <a:spcAft>
                <a:spcPts val="450"/>
              </a:spcAft>
            </a:pPr>
            <a:r>
              <a:rPr lang="fi-FI" sz="1050" dirty="0"/>
              <a:t>Päivittäiset keskinopeudet ovat kaikkina mittausajankohtina alhaisempia arkipäivisin kuin viikonloppuisin. Vaihtelua eri mittausajankohtina on noin 3-4 km/h. Viimeisenä mittausajankohtana keskinopeudet ovat alhaisempia. </a:t>
            </a:r>
          </a:p>
          <a:p>
            <a:pPr>
              <a:spcAft>
                <a:spcPts val="450"/>
              </a:spcAft>
            </a:pPr>
            <a:r>
              <a:rPr lang="fi-FI" sz="1050" dirty="0"/>
              <a:t>Tulosten perusteella kaikkina mittausajankohtina ensimmäisen mittauspisteen (MP2) kohdalla keskinopeudet ovat alhaisempia kuin toisen mittauspisteen (MP1) kohdalla. Opasteella on tulosten perusteella hidastava vaikutus, mutta ajonopeudet alkavat hieman nousta vaikutusalueella. Ajosuunnassa jälkimmäisen mittauspisteen kohdalla 30 km/h vaikutusalue ei ole vielä päättynyt, joten nopeudet saattavat vielä hieman nousta ennen vaikutusalueen päättymistä.  </a:t>
            </a:r>
          </a:p>
          <a:p>
            <a:pPr>
              <a:spcAft>
                <a:spcPts val="450"/>
              </a:spcAft>
            </a:pPr>
            <a:endParaRPr lang="fi-FI" sz="1050" dirty="0"/>
          </a:p>
        </p:txBody>
      </p:sp>
    </p:spTree>
    <p:extLst>
      <p:ext uri="{BB962C8B-B14F-4D97-AF65-F5344CB8AC3E}">
        <p14:creationId xmlns:p14="http://schemas.microsoft.com/office/powerpoint/2010/main" val="1788075029"/>
      </p:ext>
    </p:extLst>
  </p:cSld>
  <p:clrMapOvr>
    <a:masterClrMapping/>
  </p:clrMapOvr>
</p:sld>
</file>

<file path=ppt/theme/theme1.xml><?xml version="1.0" encoding="utf-8"?>
<a:theme xmlns:a="http://schemas.openxmlformats.org/drawingml/2006/main" name="Jkl_powerpoint_pohja">
  <a:themeElements>
    <a:clrScheme name="Custom 2">
      <a:dk1>
        <a:sysClr val="windowText" lastClr="000000"/>
      </a:dk1>
      <a:lt1>
        <a:sysClr val="window" lastClr="FFFFFF"/>
      </a:lt1>
      <a:dk2>
        <a:srgbClr val="0A4B73"/>
      </a:dk2>
      <a:lt2>
        <a:srgbClr val="F2F2F2"/>
      </a:lt2>
      <a:accent1>
        <a:srgbClr val="F28705"/>
      </a:accent1>
      <a:accent2>
        <a:srgbClr val="2192BF"/>
      </a:accent2>
      <a:accent3>
        <a:srgbClr val="0A4B73"/>
      </a:accent3>
      <a:accent4>
        <a:srgbClr val="1AA17E"/>
      </a:accent4>
      <a:accent5>
        <a:srgbClr val="A69586"/>
      </a:accent5>
      <a:accent6>
        <a:srgbClr val="594C47"/>
      </a:accent6>
      <a:hlink>
        <a:srgbClr val="2192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aTyDocumentArchive xmlns="bf3f5c5e-af03-45f2-ad4d-25e99f738005">false</SaTyDocumentArchive>
    <SaTyTosIssueGroupId xmlns="bf3f5c5e-af03-45f2-ad4d-25e99f738005" xsi:nil="true"/>
    <p39f2945831442ffb2b72677709d8610 xmlns="986746b9-21ea-4a10-94d5-c7e2d54bbe5a">
      <Terms xmlns="http://schemas.microsoft.com/office/infopath/2007/PartnerControls"/>
    </p39f2945831442ffb2b72677709d8610>
    <SaTyTosTaskGroup xmlns="bf3f5c5e-af03-45f2-ad4d-25e99f738005" xsi:nil="true"/>
    <SaTyTosIssueGroup xmlns="bf3f5c5e-af03-45f2-ad4d-25e99f738005" xsi:nil="true"/>
    <SaTyDocumentStatus xmlns="bf3f5c5e-af03-45f2-ad4d-25e99f738005">Luonnos</SaTyDocumentStatus>
    <SaTyTosPreservation xmlns="bf3f5c5e-af03-45f2-ad4d-25e99f738005">3 v</SaTyTosPreservation>
    <SaTyTosDocumentType xmlns="bf3f5c5e-af03-45f2-ad4d-25e99f738005" xsi:nil="true"/>
    <SaTyDocumentUserData xmlns="bf3f5c5e-af03-45f2-ad4d-25e99f738005">false</SaTyDocumentUserData>
    <TaxCatchAll xmlns="986746b9-21ea-4a10-94d5-c7e2d54bbe5a">
      <Value>1</Value>
    </TaxCatchAll>
    <f4b386671deb464d8bb6062959db37ce xmlns="986746b9-21ea-4a10-94d5-c7e2d54bbe5a">
      <Terms xmlns="http://schemas.microsoft.com/office/infopath/2007/PartnerControls"/>
    </f4b386671deb464d8bb6062959db37ce>
    <SaTyTosPublicity xmlns="bf3f5c5e-af03-45f2-ad4d-25e99f738005">Julkinen</SaTyTosPublicity>
    <SaTyTosTaskGroupId xmlns="bf3f5c5e-af03-45f2-ad4d-25e99f738005" xsi:nil="true"/>
    <g947cab29b3b46f18713a0acc4648f6c xmlns="986746b9-21ea-4a10-94d5-c7e2d54bbe5a">
      <Terms xmlns="http://schemas.microsoft.com/office/infopath/2007/PartnerControls"/>
    </g947cab29b3b46f18713a0acc4648f6c>
    <SaTyTosDocumentTypeId xmlns="bf3f5c5e-af03-45f2-ad4d-25e99f738005" xsi:nil="true"/>
    <SaTyDocumentYear xmlns="bf3f5c5e-af03-45f2-ad4d-25e99f738005">2017</SaTyDocumentYear>
    <a9215f07bdd34c12927c30fd8ee294e2 xmlns="986746b9-21ea-4a10-94d5-c7e2d54bbe5a">
      <Terms xmlns="http://schemas.microsoft.com/office/infopath/2007/PartnerControls"/>
    </a9215f07bdd34c12927c30fd8ee294e2>
  </documentManagement>
</p:properties>
</file>

<file path=customXml/item2.xml><?xml version="1.0" encoding="utf-8"?>
<ct:contentTypeSchema xmlns:ct="http://schemas.microsoft.com/office/2006/metadata/contentType" xmlns:ma="http://schemas.microsoft.com/office/2006/metadata/properties/metaAttributes" ct:_="" ma:_="" ma:contentTypeName="Trafi esitys kuvaton (fi)" ma:contentTypeID="0x0101000EC482A17D284AEE8290D09FC0D2D6D200C589622A2BFC49F09A63EB8A0400625000A61671468641A24F9903C856E9C96988" ma:contentTypeVersion="60" ma:contentTypeDescription="" ma:contentTypeScope="" ma:versionID="74d29ac651b89a33619812ca53e5c1de">
  <xsd:schema xmlns:xsd="http://www.w3.org/2001/XMLSchema" xmlns:xs="http://www.w3.org/2001/XMLSchema" xmlns:p="http://schemas.microsoft.com/office/2006/metadata/properties" xmlns:ns2="bf3f5c5e-af03-45f2-ad4d-25e99f738005" xmlns:ns3="986746b9-21ea-4a10-94d5-c7e2d54bbe5a" targetNamespace="http://schemas.microsoft.com/office/2006/metadata/properties" ma:root="true" ma:fieldsID="3e74b64e811e4ee2915b402f386f6269" ns2:_="" ns3:_="">
    <xsd:import namespace="bf3f5c5e-af03-45f2-ad4d-25e99f738005"/>
    <xsd:import namespace="986746b9-21ea-4a10-94d5-c7e2d54bbe5a"/>
    <xsd:element name="properties">
      <xsd:complexType>
        <xsd:sequence>
          <xsd:element name="documentManagement">
            <xsd:complexType>
              <xsd:all>
                <xsd:element ref="ns2:SaTyDocumentArchive" minOccurs="0"/>
                <xsd:element ref="ns2:SaTyTosTaskGroup" minOccurs="0"/>
                <xsd:element ref="ns2:SaTyTosTaskGroupId" minOccurs="0"/>
                <xsd:element ref="ns2:SaTyTosIssueGroup" minOccurs="0"/>
                <xsd:element ref="ns2:SaTyTosIssueGroupId" minOccurs="0"/>
                <xsd:element ref="ns2:SaTyTosDocumentType" minOccurs="0"/>
                <xsd:element ref="ns2:SaTyTosDocumentTypeId" minOccurs="0"/>
                <xsd:element ref="ns2:SaTyTosPreservation" minOccurs="0"/>
                <xsd:element ref="ns2:SaTyDocumentYear" minOccurs="0"/>
                <xsd:element ref="ns2:SaTyDocumentStatus" minOccurs="0"/>
                <xsd:element ref="ns2:SaTyTosPublicity" minOccurs="0"/>
                <xsd:element ref="ns3:a9215f07bdd34c12927c30fd8ee294e2" minOccurs="0"/>
                <xsd:element ref="ns3:TaxCatchAll" minOccurs="0"/>
                <xsd:element ref="ns3:TaxCatchAllLabel" minOccurs="0"/>
                <xsd:element ref="ns3:f4b386671deb464d8bb6062959db37ce" minOccurs="0"/>
                <xsd:element ref="ns3:p39f2945831442ffb2b72677709d8610" minOccurs="0"/>
                <xsd:element ref="ns3:g947cab29b3b46f18713a0acc4648f6c" minOccurs="0"/>
                <xsd:element ref="ns2:SaTyDocumentUser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3f5c5e-af03-45f2-ad4d-25e99f738005" elementFormDefault="qualified">
    <xsd:import namespace="http://schemas.microsoft.com/office/2006/documentManagement/types"/>
    <xsd:import namespace="http://schemas.microsoft.com/office/infopath/2007/PartnerControls"/>
    <xsd:element name="SaTyDocumentArchive" ma:index="8" nillable="true" ma:displayName="Arkistoitava" ma:default="0" ma:description="" ma:internalName="SaTyDocumentArchive">
      <xsd:simpleType>
        <xsd:restriction base="dms:Boolean"/>
      </xsd:simpleType>
    </xsd:element>
    <xsd:element name="SaTyTosTaskGroup" ma:index="9" nillable="true" ma:displayName="Tehtävä" ma:hidden="true" ma:indexed="true" ma:internalName="SaTyTosTaskGroup" ma:readOnly="false">
      <xsd:simpleType>
        <xsd:restriction base="dms:Text">
          <xsd:maxLength value="255"/>
        </xsd:restriction>
      </xsd:simpleType>
    </xsd:element>
    <xsd:element name="SaTyTosTaskGroupId" ma:index="10" nillable="true" ma:displayName="Tehtävän tunnus" ma:hidden="true" ma:indexed="true" ma:internalName="SaTyTosTaskGroupId">
      <xsd:simpleType>
        <xsd:restriction base="dms:Text"/>
      </xsd:simpleType>
    </xsd:element>
    <xsd:element name="SaTyTosIssueGroup" ma:index="11" nillable="true" ma:displayName="Tehtävän tarkenne" ma:hidden="true" ma:indexed="true" ma:internalName="SaTyTosIssueGroup" ma:readOnly="false">
      <xsd:simpleType>
        <xsd:restriction base="dms:Text">
          <xsd:maxLength value="255"/>
        </xsd:restriction>
      </xsd:simpleType>
    </xsd:element>
    <xsd:element name="SaTyTosIssueGroupId" ma:index="12" nillable="true" ma:displayName="Tehtävän tarkenteen tunnus" ma:hidden="true" ma:indexed="true" ma:internalName="SaTyTosIssueGroupId">
      <xsd:simpleType>
        <xsd:restriction base="dms:Text"/>
      </xsd:simpleType>
    </xsd:element>
    <xsd:element name="SaTyTosDocumentType" ma:index="13" nillable="true" ma:displayName="Dokumenttityyppi" ma:indexed="true" ma:internalName="SaTyTosDocumentType">
      <xsd:simpleType>
        <xsd:restriction base="dms:Text"/>
      </xsd:simpleType>
    </xsd:element>
    <xsd:element name="SaTyTosDocumentTypeId" ma:index="14" nillable="true" ma:displayName="Dokumenttityypin tunnus" ma:hidden="true" ma:indexed="true" ma:internalName="SaTyTosDocumentTypeId">
      <xsd:simpleType>
        <xsd:restriction base="dms:Text"/>
      </xsd:simpleType>
    </xsd:element>
    <xsd:element name="SaTyTosPreservation" ma:index="15" nillable="true" ma:displayName="Säilytysaika" ma:hidden="true" ma:indexed="true" ma:internalName="SaTyTosPreservation">
      <xsd:simpleType>
        <xsd:restriction base="dms:Text"/>
      </xsd:simpleType>
    </xsd:element>
    <xsd:element name="SaTyDocumentYear" ma:index="16" nillable="true" ma:displayName="Vuosi" ma:decimals="0" ma:hidden="true" ma:internalName="SaTyDocumentYear" ma:percentage="FALSE">
      <xsd:simpleType>
        <xsd:restriction base="dms:Number">
          <xsd:maxInclusive value="2050"/>
          <xsd:minInclusive value="2010"/>
        </xsd:restriction>
      </xsd:simpleType>
    </xsd:element>
    <xsd:element name="SaTyDocumentStatus" ma:index="17" nillable="true" ma:displayName="Tila" ma:default="Luonnos" ma:internalName="SaTyDocumentStatus">
      <xsd:simpleType>
        <xsd:restriction base="dms:Choice">
          <xsd:enumeration value="Luonnos"/>
          <xsd:enumeration value="Valmis"/>
          <xsd:enumeration value="Arkistoitu"/>
        </xsd:restriction>
      </xsd:simpleType>
    </xsd:element>
    <xsd:element name="SaTyTosPublicity" ma:index="20" nillable="true" ma:displayName="Julkisuus" ma:hidden="true" ma:internalName="SaTyTosPublicity">
      <xsd:simpleType>
        <xsd:restriction base="dms:Text"/>
      </xsd:simpleType>
    </xsd:element>
    <xsd:element name="SaTyDocumentUserData" ma:index="31" nillable="true" ma:displayName="Henkilötietoja" ma:default="0" ma:hidden="true" ma:internalName="SaTyDocumentUserData">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86746b9-21ea-4a10-94d5-c7e2d54bbe5a" elementFormDefault="qualified">
    <xsd:import namespace="http://schemas.microsoft.com/office/2006/documentManagement/types"/>
    <xsd:import namespace="http://schemas.microsoft.com/office/infopath/2007/PartnerControls"/>
    <xsd:element name="a9215f07bdd34c12927c30fd8ee294e2" ma:index="21" nillable="true" ma:taxonomy="true" ma:internalName="a9215f07bdd34c12927c30fd8ee294e2" ma:taxonomyFieldName="SaTyDocumentOrganisation" ma:displayName="Organisaatiorakenne" ma:readOnly="false" ma:default="" ma:fieldId="{a9215f07-bdd3-4c12-927c-30fd8ee294e2}" ma:sspId="40397ff5-035d-43a5-8834-729ee8c332fa" ma:termSetId="4e8fc55d-bf43-4adc-9421-b3b49beecec2" ma:anchorId="00000000-0000-0000-0000-000000000000" ma:open="false" ma:isKeyword="false">
      <xsd:complexType>
        <xsd:sequence>
          <xsd:element ref="pc:Terms" minOccurs="0" maxOccurs="1"/>
        </xsd:sequence>
      </xsd:complexType>
    </xsd:element>
    <xsd:element name="TaxCatchAll" ma:index="22" nillable="true" ma:displayName="Taxonomy Catch All Column" ma:description="" ma:hidden="true" ma:list="{99153f8a-3e66-41d3-9803-f1f159d75eab}" ma:internalName="TaxCatchAll" ma:showField="CatchAllData" ma:web="bf3f5c5e-af03-45f2-ad4d-25e99f738005">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description="" ma:hidden="true" ma:list="{99153f8a-3e66-41d3-9803-f1f159d75eab}" ma:internalName="TaxCatchAllLabel" ma:readOnly="true" ma:showField="CatchAllDataLabel" ma:web="bf3f5c5e-af03-45f2-ad4d-25e99f738005">
      <xsd:complexType>
        <xsd:complexContent>
          <xsd:extension base="dms:MultiChoiceLookup">
            <xsd:sequence>
              <xsd:element name="Value" type="dms:Lookup" maxOccurs="unbounded" minOccurs="0" nillable="true"/>
            </xsd:sequence>
          </xsd:extension>
        </xsd:complexContent>
      </xsd:complexType>
    </xsd:element>
    <xsd:element name="f4b386671deb464d8bb6062959db37ce" ma:index="25" nillable="true" ma:taxonomy="true" ma:internalName="f4b386671deb464d8bb6062959db37ce" ma:taxonomyFieldName="SaTyDocumentQuartal" ma:displayName="Osavuosi" ma:readOnly="false" ma:default="" ma:fieldId="{f4b38667-1deb-464d-8bb6-062959db37ce}" ma:sspId="40397ff5-035d-43a5-8834-729ee8c332fa" ma:termSetId="895a9155-bcdc-4b0f-80ed-bd9ee6ec15cd" ma:anchorId="00000000-0000-0000-0000-000000000000" ma:open="false" ma:isKeyword="false">
      <xsd:complexType>
        <xsd:sequence>
          <xsd:element ref="pc:Terms" minOccurs="0" maxOccurs="1"/>
        </xsd:sequence>
      </xsd:complexType>
    </xsd:element>
    <xsd:element name="p39f2945831442ffb2b72677709d8610" ma:index="27" nillable="true" ma:taxonomy="true" ma:internalName="p39f2945831442ffb2b72677709d8610" ma:taxonomyFieldName="SaTyDocumentMonth" ma:displayName="Kuukausi" ma:readOnly="false" ma:default="" ma:fieldId="{939f2945-8314-42ff-b2b7-2677709d8610}" ma:sspId="40397ff5-035d-43a5-8834-729ee8c332fa" ma:termSetId="9349d5b0-8d30-4cc9-9bbe-b194ef7e757b" ma:anchorId="00000000-0000-0000-0000-000000000000" ma:open="false" ma:isKeyword="false">
      <xsd:complexType>
        <xsd:sequence>
          <xsd:element ref="pc:Terms" minOccurs="0" maxOccurs="1"/>
        </xsd:sequence>
      </xsd:complexType>
    </xsd:element>
    <xsd:element name="g947cab29b3b46f18713a0acc4648f6c" ma:index="29" nillable="true" ma:taxonomy="true" ma:internalName="g947cab29b3b46f18713a0acc4648f6c" ma:taxonomyFieldName="SaTyDocumentOtherTag" ma:displayName="Muu yksilöivä tieto" ma:readOnly="false" ma:default="" ma:fieldId="{0947cab2-9b3b-46f1-8713-a0acc4648f6c}" ma:sspId="40397ff5-035d-43a5-8834-729ee8c332fa" ma:termSetId="fd54c402-2e62-4cf2-a566-0b7c39712901"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40397ff5-035d-43a5-8834-729ee8c332fa" ContentTypeId="0x0101000EC482A17D284AEE8290D09FC0D2D6D200C589622A2BFC49F09A63EB8A04006250" PreviousValue="true"/>
</file>

<file path=customXml/itemProps1.xml><?xml version="1.0" encoding="utf-8"?>
<ds:datastoreItem xmlns:ds="http://schemas.openxmlformats.org/officeDocument/2006/customXml" ds:itemID="{1C247932-BDC1-477C-81A7-85A53FB5C962}"/>
</file>

<file path=customXml/itemProps2.xml><?xml version="1.0" encoding="utf-8"?>
<ds:datastoreItem xmlns:ds="http://schemas.openxmlformats.org/officeDocument/2006/customXml" ds:itemID="{AEE9627F-90B2-40B4-9674-A5AE6689BE16}"/>
</file>

<file path=customXml/itemProps3.xml><?xml version="1.0" encoding="utf-8"?>
<ds:datastoreItem xmlns:ds="http://schemas.openxmlformats.org/officeDocument/2006/customXml" ds:itemID="{16F2A529-83CF-4EB1-A823-BE765272094C}"/>
</file>

<file path=customXml/itemProps4.xml><?xml version="1.0" encoding="utf-8"?>
<ds:datastoreItem xmlns:ds="http://schemas.openxmlformats.org/officeDocument/2006/customXml" ds:itemID="{4894B666-04C1-4131-ADCA-86AD5F698081}"/>
</file>

<file path=docProps/app.xml><?xml version="1.0" encoding="utf-8"?>
<Properties xmlns="http://schemas.openxmlformats.org/officeDocument/2006/extended-properties" xmlns:vt="http://schemas.openxmlformats.org/officeDocument/2006/docPropsVTypes">
  <TotalTime>658</TotalTime>
  <Words>2226</Words>
  <Application>Microsoft Office PowerPoint</Application>
  <PresentationFormat>Näytössä katseltava diaesitys (4:3)</PresentationFormat>
  <Paragraphs>272</Paragraphs>
  <Slides>23</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23</vt:i4>
      </vt:variant>
    </vt:vector>
  </HeadingPairs>
  <TitlesOfParts>
    <vt:vector size="29" baseType="lpstr">
      <vt:lpstr>ＭＳ Ｐゴシック</vt:lpstr>
      <vt:lpstr>Arial</vt:lpstr>
      <vt:lpstr>Calibri</vt:lpstr>
      <vt:lpstr>Calibri Light</vt:lpstr>
      <vt:lpstr>Wingdings</vt:lpstr>
      <vt:lpstr>Jkl_powerpoint_pohja</vt:lpstr>
      <vt:lpstr>Turvallisempi koulutie Jyväskylässä</vt:lpstr>
      <vt:lpstr>Hankkeen sisältö</vt:lpstr>
      <vt:lpstr>Tutkimuskohde</vt:lpstr>
      <vt:lpstr>Menetelmä</vt:lpstr>
      <vt:lpstr>Tulokset </vt:lpstr>
      <vt:lpstr>Tulokset </vt:lpstr>
      <vt:lpstr>Tulokset  Liikennemäärät itään (MP2 saapuva, MP1 poistuva)</vt:lpstr>
      <vt:lpstr>Tulokset  Liikennemäärät länteen (MP2 poistuva, MP1 saapuva)</vt:lpstr>
      <vt:lpstr>Tulokset  Päivittäisen keskinopeuden muutos itään (MP2 saapuva, MP1 poistuva)</vt:lpstr>
      <vt:lpstr>Tulokset  Päivittäisen keskinopeuden muutos länteen (MP2 poistuva, MP1 saapuva)</vt:lpstr>
      <vt:lpstr>Tulokset  Tuntikohtaisen keskinopeuden muutos arkena itään (MP2 saapuva, MP1 poistuva)</vt:lpstr>
      <vt:lpstr>Tulokset  Tuntikohtaisen keskinopeuden muutos arkena länteen (MP2 poistuva, MP1 saapuva)</vt:lpstr>
      <vt:lpstr>Tulokset  Tuntikohtaisen keskinopeuden muutos viikonloppuna itään (MP2 saapuva, MP1 poistuva)</vt:lpstr>
      <vt:lpstr>Tulokset  Tuntikohtaisen keskinopeuden muutos viikonloppuna länteen (MP2 poistuva, MP1 saapuva)</vt:lpstr>
      <vt:lpstr>Tulokset  Ylinopeudet arkipäivinä ja viikonloppuina</vt:lpstr>
      <vt:lpstr>Tulokset  Ylinopeudet arkipäivinä molempiin ajosuuntiin</vt:lpstr>
      <vt:lpstr>Tulokset  Ylinopeudet viikonloppuna molempiin ajosuuntiin</vt:lpstr>
      <vt:lpstr>Tulokset  V85 itään arkena  (nopeusjakauman 85. persentiili eli se nopeus, jonka 85 % autoista alittaa)</vt:lpstr>
      <vt:lpstr>Tulokset  V85 länteen arkena (nopeusjakauman 85. persentiili eli se nopeus, jonka 85 % autoista alittaa)</vt:lpstr>
      <vt:lpstr>Tulosten yhteenveto - itään</vt:lpstr>
      <vt:lpstr>PowerPoint-esitys</vt:lpstr>
      <vt:lpstr>Johtopäätökset ja jatkosuositukset</vt:lpstr>
      <vt:lpstr>Johtopäätökset ja jatkosuositukset</vt:lpstr>
    </vt:vector>
  </TitlesOfParts>
  <Company>Jyväskylän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AIESOPIMUS</dc:title>
  <dc:creator>Jyvaskylan kaupunki</dc:creator>
  <cp:lastModifiedBy>Timo Vuoriainen</cp:lastModifiedBy>
  <cp:revision>19</cp:revision>
  <dcterms:created xsi:type="dcterms:W3CDTF">2015-05-21T09:09:06Z</dcterms:created>
  <dcterms:modified xsi:type="dcterms:W3CDTF">2018-11-21T08:14:19Z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0x0101000EC482A17D284AEE8290D09FC0D2D6D200C589622A2BFC49F09A63EB8A0400625000A61671468641A24F9903C856E9C96988</vt:lpwstr>
  </property>
  <property fmtid="{D5CDD505-2E9C-101B-9397-08002B2CF9AE}" pid="3" name="od82ff796f8549e7b48b0e43c70930a6">
    <vt:lpwstr>Suomi|88d960e6-e76c-48a2-b607-f1600797b640</vt:lpwstr>
  </property>
  <property fmtid="{D5CDD505-2E9C-101B-9397-08002B2CF9AE}" pid="4" name="SaTyDocumentQuartal">
    <vt:lpwstr/>
  </property>
  <property fmtid="{D5CDD505-2E9C-101B-9397-08002B2CF9AE}" pid="5" name="SaTyDocumentOrganisation">
    <vt:lpwstr/>
  </property>
  <property fmtid="{D5CDD505-2E9C-101B-9397-08002B2CF9AE}" pid="6" name="SaTyDocumentMonth">
    <vt:lpwstr/>
  </property>
  <property fmtid="{D5CDD505-2E9C-101B-9397-08002B2CF9AE}" pid="7" name="eb88049090c34051aae092bae2056bc2">
    <vt:lpwstr/>
  </property>
  <property fmtid="{D5CDD505-2E9C-101B-9397-08002B2CF9AE}" pid="8" name="SaTyTosKeywords">
    <vt:lpwstr/>
  </property>
  <property fmtid="{D5CDD505-2E9C-101B-9397-08002B2CF9AE}" pid="9" name="SaTyDocumentLanguage">
    <vt:lpwstr>1;#Suomi|88d960e6-e76c-48a2-b607-f1600797b640</vt:lpwstr>
  </property>
  <property fmtid="{D5CDD505-2E9C-101B-9397-08002B2CF9AE}" pid="10" name="SaTyDocumentOtherTag">
    <vt:lpwstr/>
  </property>
  <property fmtid="{D5CDD505-2E9C-101B-9397-08002B2CF9AE}" pid="11" name="iq5q">
    <vt:lpwstr>Materiaalit</vt:lpwstr>
  </property>
  <property fmtid="{D5CDD505-2E9C-101B-9397-08002B2CF9AE}" pid="12" name="izv5">
    <vt:lpwstr>Tulokset</vt:lpwstr>
  </property>
</Properties>
</file>